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Mada Black"/>
      <p:bold r:id="rId71"/>
    </p:embeddedFont>
    <p:embeddedFont>
      <p:font typeface="Mrs Saint Delafield"/>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MrsSaintDelafield-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adaBlack-bold.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8fd9ff52d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2f8fd9ff52d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8feb5a12f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g2f8feb5a12f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90b84c82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3190b84c82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8a2eb583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318a2eb583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8a2eb5832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g318a2eb583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8fd9ff52d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2f8fd9ff52d_1_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8a2eb5832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18a2eb5832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8a2eb5832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318a2eb5832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6752bca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306752bca3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4bfffe83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4bfffe83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8a2eb5832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318a2eb5832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8fd9ff52d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2f8fd9ff52d_1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8a2eb5832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318a2eb5832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8a2eb5832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318a2eb5832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8a2eb5832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18a2eb5832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18a2eb5832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18a2eb5832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8a2eb5832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318a2eb5832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8a2eb583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318a2eb5832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8a2eb5832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318a2eb5832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8a2eb5832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318a2eb5832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8a2eb5832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318a2eb5832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8a2eb5832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g318a2eb5832_0_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8fd9ff52d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2f8fd9ff52d_1_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18a2eb5832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318a2eb5832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18a2eb5832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318a2eb5832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18a2eb5832_0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318a2eb5832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8a2eb5832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0" name="Google Shape;860;g318a2eb5832_0_5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18a2eb5832_0_5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318a2eb5832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8a2eb5832_0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318a2eb5832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18a2eb5832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9" name="Google Shape;909;g318a2eb5832_0_6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18a2eb5832_0_6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318a2eb5832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8a2eb5832_0_7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318a2eb5832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18a2eb5832_0_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318a2eb5832_0_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8fd9ff52d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2f8fd9ff52d_1_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18a2eb5832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318a2eb5832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18a2eb5832_0_7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318a2eb5832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190b84c8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3190b84c82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190b84c821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3190b84c821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18bb1845d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318bb1845d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190b84c821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3190b84c82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190b84c82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190b84c82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190b84c821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g3190b84c82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18bb1845d1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318bb1845d1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18bb1845d1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318bb1845d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8fd9ff52d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f8fd9ff52d_1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f8fd9ff52d_1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7" name="Google Shape;1137;g2f8fd9ff52d_1_6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f8fd9ff52d_1_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2f8fd9ff52d_1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06752bca39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2" name="Google Shape;1172;g306752bca39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06752bca39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306752bca39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18a2eb5832_0_7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318a2eb5832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18a2eb5832_0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g318a2eb5832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18a2eb5832_0_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318a2eb5832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f8fd9ff52d_1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3" name="Google Shape;1253;g2f8fd9ff52d_1_2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06752bca39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2" name="Google Shape;1272;g306752bca39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f8fd9ff52d_1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0" name="Google Shape;1290;g2f8fd9ff52d_1_7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8feb5a12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2f8feb5a12f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06752bca39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306752bca39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f8fd9ff52d_1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5" name="Google Shape;1325;g2f8fd9ff52d_1_7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f8fd9ff52d_1_8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2f8fd9ff52d_1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f90728d67f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g2f90728d67f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06844ac8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306844ac8a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6752bca39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306752bca39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8fd9ff52d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g2f8fd9ff52d_1_2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6752bca39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306752bca39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4"/>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514350" y="1597819"/>
            <a:ext cx="5829300" cy="1102519"/>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5"/>
          <p:cNvSpPr txBox="1"/>
          <p:nvPr>
            <p:ph idx="1" type="subTitle"/>
          </p:nvPr>
        </p:nvSpPr>
        <p:spPr>
          <a:xfrm>
            <a:off x="1028700" y="2914650"/>
            <a:ext cx="4800600" cy="131445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63" name="Google Shape;63;p15"/>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5"/>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5"/>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6"/>
          <p:cNvSpPr txBox="1"/>
          <p:nvPr>
            <p:ph idx="1" type="body"/>
          </p:nvPr>
        </p:nvSpPr>
        <p:spPr>
          <a:xfrm>
            <a:off x="342900" y="1200150"/>
            <a:ext cx="6172200" cy="3394472"/>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9" name="Google Shape;69;p16"/>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6"/>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6"/>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541735" y="3305175"/>
            <a:ext cx="5829300" cy="1021556"/>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7"/>
          <p:cNvSpPr txBox="1"/>
          <p:nvPr>
            <p:ph idx="1" type="body"/>
          </p:nvPr>
        </p:nvSpPr>
        <p:spPr>
          <a:xfrm>
            <a:off x="541735" y="2180035"/>
            <a:ext cx="5829300" cy="112514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75" name="Google Shape;75;p17"/>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7"/>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8"/>
          <p:cNvSpPr txBox="1"/>
          <p:nvPr>
            <p:ph idx="1" type="body"/>
          </p:nvPr>
        </p:nvSpPr>
        <p:spPr>
          <a:xfrm>
            <a:off x="342900" y="1200150"/>
            <a:ext cx="3028950" cy="339447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1" name="Google Shape;81;p18"/>
          <p:cNvSpPr txBox="1"/>
          <p:nvPr>
            <p:ph idx="2" type="body"/>
          </p:nvPr>
        </p:nvSpPr>
        <p:spPr>
          <a:xfrm>
            <a:off x="3486150" y="1200150"/>
            <a:ext cx="3028950" cy="339447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2" name="Google Shape;82;p18"/>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8"/>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8"/>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9"/>
          <p:cNvSpPr txBox="1"/>
          <p:nvPr>
            <p:ph idx="1" type="body"/>
          </p:nvPr>
        </p:nvSpPr>
        <p:spPr>
          <a:xfrm>
            <a:off x="342900" y="1151335"/>
            <a:ext cx="3030141" cy="47982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88" name="Google Shape;88;p19"/>
          <p:cNvSpPr txBox="1"/>
          <p:nvPr>
            <p:ph idx="2" type="body"/>
          </p:nvPr>
        </p:nvSpPr>
        <p:spPr>
          <a:xfrm>
            <a:off x="342900" y="1631156"/>
            <a:ext cx="3030141" cy="2963466"/>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89" name="Google Shape;89;p19"/>
          <p:cNvSpPr txBox="1"/>
          <p:nvPr>
            <p:ph idx="3" type="body"/>
          </p:nvPr>
        </p:nvSpPr>
        <p:spPr>
          <a:xfrm>
            <a:off x="3483769" y="1151335"/>
            <a:ext cx="3031331" cy="47982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90" name="Google Shape;90;p19"/>
          <p:cNvSpPr txBox="1"/>
          <p:nvPr>
            <p:ph idx="4" type="body"/>
          </p:nvPr>
        </p:nvSpPr>
        <p:spPr>
          <a:xfrm>
            <a:off x="3483769" y="1631156"/>
            <a:ext cx="3031331" cy="2963466"/>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91" name="Google Shape;91;p19"/>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9"/>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20"/>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342900" y="204788"/>
            <a:ext cx="2256235" cy="871538"/>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2681287" y="204788"/>
            <a:ext cx="3833813" cy="4389835"/>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02" name="Google Shape;102;p21"/>
          <p:cNvSpPr txBox="1"/>
          <p:nvPr>
            <p:ph idx="2" type="body"/>
          </p:nvPr>
        </p:nvSpPr>
        <p:spPr>
          <a:xfrm>
            <a:off x="342900" y="1076325"/>
            <a:ext cx="2256235" cy="351829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03" name="Google Shape;103;p21"/>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344216" y="3600450"/>
            <a:ext cx="4114800" cy="4250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2"/>
          <p:cNvSpPr/>
          <p:nvPr>
            <p:ph idx="2" type="pic"/>
          </p:nvPr>
        </p:nvSpPr>
        <p:spPr>
          <a:xfrm>
            <a:off x="1344216" y="459581"/>
            <a:ext cx="4114800" cy="3086100"/>
          </a:xfrm>
          <a:prstGeom prst="rect">
            <a:avLst/>
          </a:prstGeom>
          <a:noFill/>
          <a:ln>
            <a:noFill/>
          </a:ln>
        </p:spPr>
      </p:sp>
      <p:sp>
        <p:nvSpPr>
          <p:cNvPr id="109" name="Google Shape;109;p22"/>
          <p:cNvSpPr txBox="1"/>
          <p:nvPr>
            <p:ph idx="1" type="body"/>
          </p:nvPr>
        </p:nvSpPr>
        <p:spPr>
          <a:xfrm>
            <a:off x="1344216" y="4025503"/>
            <a:ext cx="4114800" cy="60364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10" name="Google Shape;110;p22"/>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1731764" y="-188714"/>
            <a:ext cx="3394472" cy="61722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6" name="Google Shape;116;p23"/>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3549254" y="1628776"/>
            <a:ext cx="4388644" cy="154305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406003" y="142875"/>
            <a:ext cx="4388644" cy="451485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2" name="Google Shape;122;p24"/>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p:bg>
      <p:bgPr>
        <a:solidFill>
          <a:srgbClr val="006678"/>
        </a:solidFill>
      </p:bgPr>
    </p:bg>
    <p:spTree>
      <p:nvGrpSpPr>
        <p:cNvPr id="125" name="Shape 125"/>
        <p:cNvGrpSpPr/>
        <p:nvPr/>
      </p:nvGrpSpPr>
      <p:grpSpPr>
        <a:xfrm>
          <a:off x="0" y="0"/>
          <a:ext cx="0" cy="0"/>
          <a:chOff x="0" y="0"/>
          <a:chExt cx="0" cy="0"/>
        </a:xfrm>
      </p:grpSpPr>
      <p:pic>
        <p:nvPicPr>
          <p:cNvPr id="126" name="Google Shape;126;p25"/>
          <p:cNvPicPr preferRelativeResize="0"/>
          <p:nvPr/>
        </p:nvPicPr>
        <p:blipFill rotWithShape="1">
          <a:blip r:embed="rId2">
            <a:alphaModFix/>
          </a:blip>
          <a:srcRect b="0" l="0" r="0" t="0"/>
          <a:stretch/>
        </p:blipFill>
        <p:spPr>
          <a:xfrm rot="7072785">
            <a:off x="6516991" y="1584861"/>
            <a:ext cx="2678905" cy="1700212"/>
          </a:xfrm>
          <a:prstGeom prst="rect">
            <a:avLst/>
          </a:prstGeom>
          <a:noFill/>
          <a:ln>
            <a:noFill/>
          </a:ln>
        </p:spPr>
      </p:pic>
      <p:pic>
        <p:nvPicPr>
          <p:cNvPr id="127" name="Google Shape;127;p25"/>
          <p:cNvPicPr preferRelativeResize="0"/>
          <p:nvPr/>
        </p:nvPicPr>
        <p:blipFill rotWithShape="1">
          <a:blip r:embed="rId3">
            <a:alphaModFix/>
          </a:blip>
          <a:srcRect b="0" l="0" r="0" t="0"/>
          <a:stretch/>
        </p:blipFill>
        <p:spPr>
          <a:xfrm>
            <a:off x="0" y="-15478"/>
            <a:ext cx="5650706" cy="2721768"/>
          </a:xfrm>
          <a:prstGeom prst="rect">
            <a:avLst/>
          </a:prstGeom>
          <a:noFill/>
          <a:ln>
            <a:noFill/>
          </a:ln>
        </p:spPr>
      </p:pic>
      <p:pic>
        <p:nvPicPr>
          <p:cNvPr id="128" name="Google Shape;128;p25"/>
          <p:cNvPicPr preferRelativeResize="0"/>
          <p:nvPr/>
        </p:nvPicPr>
        <p:blipFill rotWithShape="1">
          <a:blip r:embed="rId4">
            <a:alphaModFix/>
          </a:blip>
          <a:srcRect b="0" l="0" r="0" t="0"/>
          <a:stretch/>
        </p:blipFill>
        <p:spPr>
          <a:xfrm>
            <a:off x="6226713" y="2449256"/>
            <a:ext cx="2917286" cy="2709719"/>
          </a:xfrm>
          <a:prstGeom prst="rect">
            <a:avLst/>
          </a:prstGeom>
          <a:noFill/>
          <a:ln>
            <a:noFill/>
          </a:ln>
        </p:spPr>
      </p:pic>
      <p:pic>
        <p:nvPicPr>
          <p:cNvPr id="129" name="Google Shape;129;p25"/>
          <p:cNvPicPr preferRelativeResize="0"/>
          <p:nvPr/>
        </p:nvPicPr>
        <p:blipFill rotWithShape="1">
          <a:blip r:embed="rId5">
            <a:alphaModFix/>
          </a:blip>
          <a:srcRect b="0" l="0" r="0" t="0"/>
          <a:stretch/>
        </p:blipFill>
        <p:spPr>
          <a:xfrm>
            <a:off x="539353" y="153590"/>
            <a:ext cx="8065294" cy="4836317"/>
          </a:xfrm>
          <a:prstGeom prst="rect">
            <a:avLst/>
          </a:prstGeom>
          <a:noFill/>
          <a:ln>
            <a:noFill/>
          </a:ln>
        </p:spPr>
      </p:pic>
      <p:sp>
        <p:nvSpPr>
          <p:cNvPr id="130" name="Google Shape;130;p25"/>
          <p:cNvSpPr/>
          <p:nvPr/>
        </p:nvSpPr>
        <p:spPr>
          <a:xfrm>
            <a:off x="83799" y="1112557"/>
            <a:ext cx="425893" cy="376790"/>
          </a:xfrm>
          <a:custGeom>
            <a:rect b="b" l="l" r="r" t="t"/>
            <a:pathLst>
              <a:path extrusionOk="0" h="502387" w="567858">
                <a:moveTo>
                  <a:pt x="444541" y="368256"/>
                </a:moveTo>
                <a:cubicBezTo>
                  <a:pt x="405965" y="415119"/>
                  <a:pt x="357483" y="449124"/>
                  <a:pt x="318716" y="492939"/>
                </a:cubicBezTo>
                <a:cubicBezTo>
                  <a:pt x="309858" y="502940"/>
                  <a:pt x="298237" y="504369"/>
                  <a:pt x="283283" y="500178"/>
                </a:cubicBezTo>
                <a:cubicBezTo>
                  <a:pt x="269377" y="496177"/>
                  <a:pt x="255756" y="490938"/>
                  <a:pt x="242516" y="483985"/>
                </a:cubicBezTo>
                <a:cubicBezTo>
                  <a:pt x="165745" y="443790"/>
                  <a:pt x="91164" y="398260"/>
                  <a:pt x="17155" y="351111"/>
                </a:cubicBezTo>
                <a:cubicBezTo>
                  <a:pt x="-1705" y="339110"/>
                  <a:pt x="-4372" y="330823"/>
                  <a:pt x="6010" y="315202"/>
                </a:cubicBezTo>
                <a:cubicBezTo>
                  <a:pt x="18774" y="296057"/>
                  <a:pt x="32299" y="277578"/>
                  <a:pt x="46777" y="259862"/>
                </a:cubicBezTo>
                <a:cubicBezTo>
                  <a:pt x="68209" y="233668"/>
                  <a:pt x="94117" y="211284"/>
                  <a:pt x="112214" y="182138"/>
                </a:cubicBezTo>
                <a:cubicBezTo>
                  <a:pt x="126787" y="158706"/>
                  <a:pt x="148314" y="156992"/>
                  <a:pt x="178127" y="169565"/>
                </a:cubicBezTo>
                <a:cubicBezTo>
                  <a:pt x="220704" y="187567"/>
                  <a:pt x="264233" y="200807"/>
                  <a:pt x="306238" y="222143"/>
                </a:cubicBezTo>
                <a:cubicBezTo>
                  <a:pt x="311953" y="225000"/>
                  <a:pt x="317859" y="227382"/>
                  <a:pt x="323669" y="229286"/>
                </a:cubicBezTo>
                <a:cubicBezTo>
                  <a:pt x="329670" y="231191"/>
                  <a:pt x="332908" y="228524"/>
                  <a:pt x="332051" y="222619"/>
                </a:cubicBezTo>
                <a:cubicBezTo>
                  <a:pt x="331194" y="216809"/>
                  <a:pt x="329670" y="210903"/>
                  <a:pt x="328146" y="205093"/>
                </a:cubicBezTo>
                <a:cubicBezTo>
                  <a:pt x="319288" y="170898"/>
                  <a:pt x="314716" y="136989"/>
                  <a:pt x="307953" y="102985"/>
                </a:cubicBezTo>
                <a:cubicBezTo>
                  <a:pt x="304333" y="84697"/>
                  <a:pt x="308239" y="72981"/>
                  <a:pt x="322621" y="64218"/>
                </a:cubicBezTo>
                <a:cubicBezTo>
                  <a:pt x="363769" y="38977"/>
                  <a:pt x="411680" y="24213"/>
                  <a:pt x="454638" y="1925"/>
                </a:cubicBezTo>
                <a:cubicBezTo>
                  <a:pt x="463877" y="-2933"/>
                  <a:pt x="471116" y="1734"/>
                  <a:pt x="476164" y="12212"/>
                </a:cubicBezTo>
                <a:cubicBezTo>
                  <a:pt x="485880" y="32119"/>
                  <a:pt x="495405" y="52026"/>
                  <a:pt x="504835" y="72029"/>
                </a:cubicBezTo>
                <a:cubicBezTo>
                  <a:pt x="523218" y="111081"/>
                  <a:pt x="540744" y="150229"/>
                  <a:pt x="559889" y="189091"/>
                </a:cubicBezTo>
                <a:cubicBezTo>
                  <a:pt x="571510" y="212713"/>
                  <a:pt x="570652" y="230811"/>
                  <a:pt x="555793" y="245860"/>
                </a:cubicBezTo>
                <a:cubicBezTo>
                  <a:pt x="516265" y="285294"/>
                  <a:pt x="486166" y="333490"/>
                  <a:pt x="444541" y="368256"/>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5"/>
          <p:cNvSpPr/>
          <p:nvPr/>
        </p:nvSpPr>
        <p:spPr>
          <a:xfrm>
            <a:off x="145566" y="146273"/>
            <a:ext cx="363848" cy="435729"/>
          </a:xfrm>
          <a:custGeom>
            <a:rect b="b" l="l" r="r" t="t"/>
            <a:pathLst>
              <a:path extrusionOk="0" h="580972" w="485131">
                <a:moveTo>
                  <a:pt x="283214" y="360908"/>
                </a:moveTo>
                <a:cubicBezTo>
                  <a:pt x="276547" y="333095"/>
                  <a:pt x="268546" y="311188"/>
                  <a:pt x="258830" y="289471"/>
                </a:cubicBezTo>
                <a:cubicBezTo>
                  <a:pt x="245019" y="258896"/>
                  <a:pt x="230827" y="228416"/>
                  <a:pt x="215968" y="198126"/>
                </a:cubicBezTo>
                <a:cubicBezTo>
                  <a:pt x="205395" y="176600"/>
                  <a:pt x="202919" y="158216"/>
                  <a:pt x="215301" y="141929"/>
                </a:cubicBezTo>
                <a:cubicBezTo>
                  <a:pt x="221397" y="133928"/>
                  <a:pt x="226064" y="124688"/>
                  <a:pt x="233208" y="117259"/>
                </a:cubicBezTo>
                <a:cubicBezTo>
                  <a:pt x="261974" y="87446"/>
                  <a:pt x="290929" y="57632"/>
                  <a:pt x="319219" y="27438"/>
                </a:cubicBezTo>
                <a:cubicBezTo>
                  <a:pt x="330458" y="15437"/>
                  <a:pt x="344460" y="7340"/>
                  <a:pt x="360462" y="2006"/>
                </a:cubicBezTo>
                <a:cubicBezTo>
                  <a:pt x="376083" y="-3232"/>
                  <a:pt x="385513" y="1530"/>
                  <a:pt x="393990" y="19342"/>
                </a:cubicBezTo>
                <a:cubicBezTo>
                  <a:pt x="399895" y="31629"/>
                  <a:pt x="404277" y="44297"/>
                  <a:pt x="408944" y="56870"/>
                </a:cubicBezTo>
                <a:cubicBezTo>
                  <a:pt x="432566" y="119735"/>
                  <a:pt x="455521" y="182600"/>
                  <a:pt x="479905" y="245370"/>
                </a:cubicBezTo>
                <a:cubicBezTo>
                  <a:pt x="488192" y="266611"/>
                  <a:pt x="486192" y="282041"/>
                  <a:pt x="476953" y="298234"/>
                </a:cubicBezTo>
                <a:cubicBezTo>
                  <a:pt x="438853" y="365290"/>
                  <a:pt x="394276" y="427298"/>
                  <a:pt x="352556" y="491591"/>
                </a:cubicBezTo>
                <a:cubicBezTo>
                  <a:pt x="335411" y="518071"/>
                  <a:pt x="319790" y="545598"/>
                  <a:pt x="296073" y="566553"/>
                </a:cubicBezTo>
                <a:cubicBezTo>
                  <a:pt x="271117" y="588556"/>
                  <a:pt x="265688" y="583698"/>
                  <a:pt x="239495" y="563315"/>
                </a:cubicBezTo>
                <a:cubicBezTo>
                  <a:pt x="166247" y="506260"/>
                  <a:pt x="94714" y="447014"/>
                  <a:pt x="22991" y="388055"/>
                </a:cubicBezTo>
                <a:cubicBezTo>
                  <a:pt x="-5203" y="364909"/>
                  <a:pt x="-5584" y="362242"/>
                  <a:pt x="11656" y="341763"/>
                </a:cubicBezTo>
                <a:cubicBezTo>
                  <a:pt x="41089" y="306902"/>
                  <a:pt x="71093" y="272326"/>
                  <a:pt x="108621" y="245275"/>
                </a:cubicBezTo>
                <a:cubicBezTo>
                  <a:pt x="118432" y="238226"/>
                  <a:pt x="127480" y="237941"/>
                  <a:pt x="140054" y="246418"/>
                </a:cubicBezTo>
                <a:cubicBezTo>
                  <a:pt x="159008" y="259277"/>
                  <a:pt x="176629" y="273659"/>
                  <a:pt x="193394" y="289661"/>
                </a:cubicBezTo>
                <a:cubicBezTo>
                  <a:pt x="219301" y="314426"/>
                  <a:pt x="244924" y="339953"/>
                  <a:pt x="283214" y="360908"/>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25"/>
          <p:cNvSpPr/>
          <p:nvPr/>
        </p:nvSpPr>
        <p:spPr>
          <a:xfrm>
            <a:off x="616914" y="299493"/>
            <a:ext cx="358274" cy="399961"/>
          </a:xfrm>
          <a:custGeom>
            <a:rect b="b" l="l" r="r" t="t"/>
            <a:pathLst>
              <a:path extrusionOk="0" h="533281" w="477699">
                <a:moveTo>
                  <a:pt x="152622" y="175665"/>
                </a:moveTo>
                <a:cubicBezTo>
                  <a:pt x="155003" y="171569"/>
                  <a:pt x="152146" y="167950"/>
                  <a:pt x="150241" y="164235"/>
                </a:cubicBezTo>
                <a:cubicBezTo>
                  <a:pt x="138620" y="141661"/>
                  <a:pt x="139001" y="141280"/>
                  <a:pt x="153098" y="128040"/>
                </a:cubicBezTo>
                <a:cubicBezTo>
                  <a:pt x="192722" y="91083"/>
                  <a:pt x="232061" y="53936"/>
                  <a:pt x="271494" y="16883"/>
                </a:cubicBezTo>
                <a:cubicBezTo>
                  <a:pt x="276447" y="12216"/>
                  <a:pt x="281210" y="7454"/>
                  <a:pt x="286544" y="3263"/>
                </a:cubicBezTo>
                <a:cubicBezTo>
                  <a:pt x="294164" y="-2833"/>
                  <a:pt x="301784" y="-262"/>
                  <a:pt x="308737" y="9930"/>
                </a:cubicBezTo>
                <a:cubicBezTo>
                  <a:pt x="311118" y="13454"/>
                  <a:pt x="313404" y="17169"/>
                  <a:pt x="315404" y="20884"/>
                </a:cubicBezTo>
                <a:cubicBezTo>
                  <a:pt x="365982" y="114229"/>
                  <a:pt x="416750" y="207669"/>
                  <a:pt x="464090" y="302062"/>
                </a:cubicBezTo>
                <a:cubicBezTo>
                  <a:pt x="467900" y="309587"/>
                  <a:pt x="470567" y="317397"/>
                  <a:pt x="474091" y="325017"/>
                </a:cubicBezTo>
                <a:cubicBezTo>
                  <a:pt x="479425" y="336542"/>
                  <a:pt x="479044" y="345972"/>
                  <a:pt x="471614" y="353402"/>
                </a:cubicBezTo>
                <a:cubicBezTo>
                  <a:pt x="411893" y="413123"/>
                  <a:pt x="358934" y="479703"/>
                  <a:pt x="286544" y="526566"/>
                </a:cubicBezTo>
                <a:cubicBezTo>
                  <a:pt x="270732" y="536758"/>
                  <a:pt x="263588" y="535901"/>
                  <a:pt x="244919" y="520184"/>
                </a:cubicBezTo>
                <a:cubicBezTo>
                  <a:pt x="237395" y="513898"/>
                  <a:pt x="230346" y="506849"/>
                  <a:pt x="223202" y="500087"/>
                </a:cubicBezTo>
                <a:cubicBezTo>
                  <a:pt x="161290" y="441127"/>
                  <a:pt x="96710" y="385501"/>
                  <a:pt x="29464" y="333209"/>
                </a:cubicBezTo>
                <a:cubicBezTo>
                  <a:pt x="28607" y="332542"/>
                  <a:pt x="27749" y="331875"/>
                  <a:pt x="26892" y="331208"/>
                </a:cubicBezTo>
                <a:cubicBezTo>
                  <a:pt x="-5683" y="305396"/>
                  <a:pt x="-6636" y="300443"/>
                  <a:pt x="13176" y="276059"/>
                </a:cubicBezTo>
                <a:cubicBezTo>
                  <a:pt x="29654" y="255675"/>
                  <a:pt x="45466" y="234625"/>
                  <a:pt x="60801" y="213194"/>
                </a:cubicBezTo>
                <a:cubicBezTo>
                  <a:pt x="72231" y="197192"/>
                  <a:pt x="86328" y="183952"/>
                  <a:pt x="100997" y="171093"/>
                </a:cubicBezTo>
                <a:cubicBezTo>
                  <a:pt x="113474" y="160235"/>
                  <a:pt x="126809" y="157949"/>
                  <a:pt x="144526" y="172808"/>
                </a:cubicBezTo>
                <a:cubicBezTo>
                  <a:pt x="146621" y="174617"/>
                  <a:pt x="150050" y="174808"/>
                  <a:pt x="152622" y="175665"/>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25"/>
          <p:cNvSpPr/>
          <p:nvPr/>
        </p:nvSpPr>
        <p:spPr>
          <a:xfrm>
            <a:off x="32665" y="624815"/>
            <a:ext cx="413917" cy="326998"/>
          </a:xfrm>
          <a:custGeom>
            <a:rect b="b" l="l" r="r" t="t"/>
            <a:pathLst>
              <a:path extrusionOk="0" h="435997" w="551889">
                <a:moveTo>
                  <a:pt x="211358" y="112836"/>
                </a:moveTo>
                <a:cubicBezTo>
                  <a:pt x="209644" y="106264"/>
                  <a:pt x="209358" y="103311"/>
                  <a:pt x="208120" y="100549"/>
                </a:cubicBezTo>
                <a:cubicBezTo>
                  <a:pt x="197166" y="76165"/>
                  <a:pt x="196690" y="71498"/>
                  <a:pt x="214216" y="60449"/>
                </a:cubicBezTo>
                <a:cubicBezTo>
                  <a:pt x="235933" y="46828"/>
                  <a:pt x="258983" y="34826"/>
                  <a:pt x="282129" y="23206"/>
                </a:cubicBezTo>
                <a:cubicBezTo>
                  <a:pt x="297559" y="15491"/>
                  <a:pt x="314895" y="10442"/>
                  <a:pt x="330325" y="2822"/>
                </a:cubicBezTo>
                <a:cubicBezTo>
                  <a:pt x="341755" y="-2797"/>
                  <a:pt x="351661" y="-35"/>
                  <a:pt x="362044" y="11204"/>
                </a:cubicBezTo>
                <a:cubicBezTo>
                  <a:pt x="366520" y="15967"/>
                  <a:pt x="370902" y="20920"/>
                  <a:pt x="374902" y="26063"/>
                </a:cubicBezTo>
                <a:cubicBezTo>
                  <a:pt x="432148" y="98834"/>
                  <a:pt x="487012" y="172939"/>
                  <a:pt x="540828" y="247710"/>
                </a:cubicBezTo>
                <a:cubicBezTo>
                  <a:pt x="555401" y="267903"/>
                  <a:pt x="555782" y="275999"/>
                  <a:pt x="540733" y="286858"/>
                </a:cubicBezTo>
                <a:cubicBezTo>
                  <a:pt x="474629" y="334769"/>
                  <a:pt x="412907" y="387918"/>
                  <a:pt x="341089" y="429066"/>
                </a:cubicBezTo>
                <a:cubicBezTo>
                  <a:pt x="326134" y="437638"/>
                  <a:pt x="313561" y="440020"/>
                  <a:pt x="293845" y="425923"/>
                </a:cubicBezTo>
                <a:cubicBezTo>
                  <a:pt x="206310" y="363248"/>
                  <a:pt x="118108" y="301621"/>
                  <a:pt x="30002" y="239899"/>
                </a:cubicBezTo>
                <a:cubicBezTo>
                  <a:pt x="-8860" y="212753"/>
                  <a:pt x="-7812" y="206657"/>
                  <a:pt x="20763" y="190370"/>
                </a:cubicBezTo>
                <a:cubicBezTo>
                  <a:pt x="52100" y="172558"/>
                  <a:pt x="81628" y="152270"/>
                  <a:pt x="111917" y="132934"/>
                </a:cubicBezTo>
                <a:cubicBezTo>
                  <a:pt x="125538" y="124171"/>
                  <a:pt x="139540" y="115884"/>
                  <a:pt x="151732" y="105121"/>
                </a:cubicBezTo>
                <a:cubicBezTo>
                  <a:pt x="169639" y="89309"/>
                  <a:pt x="173163" y="90071"/>
                  <a:pt x="199833" y="107121"/>
                </a:cubicBezTo>
                <a:cubicBezTo>
                  <a:pt x="202309" y="108836"/>
                  <a:pt x="205167" y="109883"/>
                  <a:pt x="211358" y="112836"/>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25"/>
          <p:cNvSpPr/>
          <p:nvPr/>
        </p:nvSpPr>
        <p:spPr>
          <a:xfrm>
            <a:off x="524383" y="788314"/>
            <a:ext cx="121636" cy="175432"/>
          </a:xfrm>
          <a:custGeom>
            <a:rect b="b" l="l" r="r" t="t"/>
            <a:pathLst>
              <a:path extrusionOk="0" h="233910" w="162182">
                <a:moveTo>
                  <a:pt x="143937" y="184292"/>
                </a:moveTo>
                <a:cubicBezTo>
                  <a:pt x="125077" y="200390"/>
                  <a:pt x="110028" y="213915"/>
                  <a:pt x="94121" y="226679"/>
                </a:cubicBezTo>
                <a:cubicBezTo>
                  <a:pt x="78214" y="239442"/>
                  <a:pt x="67451" y="235632"/>
                  <a:pt x="55545" y="212677"/>
                </a:cubicBezTo>
                <a:cubicBezTo>
                  <a:pt x="38400" y="179816"/>
                  <a:pt x="22493" y="146669"/>
                  <a:pt x="5253" y="113903"/>
                </a:cubicBezTo>
                <a:cubicBezTo>
                  <a:pt x="-2082" y="99901"/>
                  <a:pt x="-1796" y="89138"/>
                  <a:pt x="6491" y="80089"/>
                </a:cubicBezTo>
                <a:cubicBezTo>
                  <a:pt x="28113" y="56372"/>
                  <a:pt x="50211" y="33131"/>
                  <a:pt x="70023" y="7794"/>
                </a:cubicBezTo>
                <a:cubicBezTo>
                  <a:pt x="80310" y="-5350"/>
                  <a:pt x="90787" y="-1731"/>
                  <a:pt x="100788" y="17605"/>
                </a:cubicBezTo>
                <a:cubicBezTo>
                  <a:pt x="117838" y="50466"/>
                  <a:pt x="132983" y="83899"/>
                  <a:pt x="150223" y="116665"/>
                </a:cubicBezTo>
                <a:cubicBezTo>
                  <a:pt x="166606" y="147907"/>
                  <a:pt x="167654" y="172577"/>
                  <a:pt x="143937" y="184292"/>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25"/>
          <p:cNvSpPr/>
          <p:nvPr/>
        </p:nvSpPr>
        <p:spPr>
          <a:xfrm>
            <a:off x="1744937" y="4308"/>
            <a:ext cx="277111" cy="313060"/>
          </a:xfrm>
          <a:custGeom>
            <a:rect b="b" l="l" r="r" t="t"/>
            <a:pathLst>
              <a:path extrusionOk="0" h="417413" w="369481">
                <a:moveTo>
                  <a:pt x="164094" y="92492"/>
                </a:moveTo>
                <a:cubicBezTo>
                  <a:pt x="167332" y="90016"/>
                  <a:pt x="166284" y="86206"/>
                  <a:pt x="165998" y="82586"/>
                </a:cubicBezTo>
                <a:cubicBezTo>
                  <a:pt x="164379" y="60774"/>
                  <a:pt x="164760" y="60583"/>
                  <a:pt x="180477" y="54868"/>
                </a:cubicBezTo>
                <a:cubicBezTo>
                  <a:pt x="224387" y="38866"/>
                  <a:pt x="268202" y="22483"/>
                  <a:pt x="312017" y="6386"/>
                </a:cubicBezTo>
                <a:cubicBezTo>
                  <a:pt x="317541" y="4386"/>
                  <a:pt x="322875" y="2195"/>
                  <a:pt x="328590" y="576"/>
                </a:cubicBezTo>
                <a:cubicBezTo>
                  <a:pt x="336686" y="-1710"/>
                  <a:pt x="341925" y="2862"/>
                  <a:pt x="344021" y="13339"/>
                </a:cubicBezTo>
                <a:cubicBezTo>
                  <a:pt x="344783" y="16959"/>
                  <a:pt x="345259" y="20674"/>
                  <a:pt x="345640" y="24293"/>
                </a:cubicBezTo>
                <a:cubicBezTo>
                  <a:pt x="354498" y="115543"/>
                  <a:pt x="363356" y="206792"/>
                  <a:pt x="369262" y="297851"/>
                </a:cubicBezTo>
                <a:cubicBezTo>
                  <a:pt x="369738" y="305090"/>
                  <a:pt x="369262" y="312234"/>
                  <a:pt x="369452" y="319473"/>
                </a:cubicBezTo>
                <a:cubicBezTo>
                  <a:pt x="369738" y="330427"/>
                  <a:pt x="366309" y="337761"/>
                  <a:pt x="357927" y="341190"/>
                </a:cubicBezTo>
                <a:cubicBezTo>
                  <a:pt x="290395" y="368622"/>
                  <a:pt x="225815" y="403674"/>
                  <a:pt x="152568" y="416533"/>
                </a:cubicBezTo>
                <a:cubicBezTo>
                  <a:pt x="136566" y="419295"/>
                  <a:pt x="131137" y="416247"/>
                  <a:pt x="121612" y="397483"/>
                </a:cubicBezTo>
                <a:cubicBezTo>
                  <a:pt x="117802" y="389958"/>
                  <a:pt x="114563" y="382052"/>
                  <a:pt x="111135" y="374242"/>
                </a:cubicBezTo>
                <a:cubicBezTo>
                  <a:pt x="81702" y="306614"/>
                  <a:pt x="49127" y="240606"/>
                  <a:pt x="13218" y="176407"/>
                </a:cubicBezTo>
                <a:cubicBezTo>
                  <a:pt x="12741" y="175550"/>
                  <a:pt x="12265" y="174788"/>
                  <a:pt x="11789" y="173931"/>
                </a:cubicBezTo>
                <a:cubicBezTo>
                  <a:pt x="-5452" y="142403"/>
                  <a:pt x="-4499" y="138212"/>
                  <a:pt x="19409" y="125449"/>
                </a:cubicBezTo>
                <a:cubicBezTo>
                  <a:pt x="39411" y="114781"/>
                  <a:pt x="59033" y="103351"/>
                  <a:pt x="78369" y="91540"/>
                </a:cubicBezTo>
                <a:cubicBezTo>
                  <a:pt x="92846" y="82681"/>
                  <a:pt x="108468" y="76871"/>
                  <a:pt x="124469" y="71632"/>
                </a:cubicBezTo>
                <a:cubicBezTo>
                  <a:pt x="137995" y="67251"/>
                  <a:pt x="149425" y="69918"/>
                  <a:pt x="158474" y="87730"/>
                </a:cubicBezTo>
                <a:cubicBezTo>
                  <a:pt x="159712" y="89730"/>
                  <a:pt x="162284" y="90968"/>
                  <a:pt x="164094" y="92492"/>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25"/>
          <p:cNvSpPr/>
          <p:nvPr/>
        </p:nvSpPr>
        <p:spPr>
          <a:xfrm>
            <a:off x="725714" y="-19308"/>
            <a:ext cx="102146" cy="117834"/>
          </a:xfrm>
          <a:custGeom>
            <a:rect b="b" l="l" r="r" t="t"/>
            <a:pathLst>
              <a:path extrusionOk="0" h="157112" w="136195">
                <a:moveTo>
                  <a:pt x="0" y="0"/>
                </a:moveTo>
                <a:lnTo>
                  <a:pt x="111477" y="0"/>
                </a:lnTo>
                <a:lnTo>
                  <a:pt x="134143" y="112101"/>
                </a:lnTo>
                <a:cubicBezTo>
                  <a:pt x="139000" y="139343"/>
                  <a:pt x="136333" y="141915"/>
                  <a:pt x="114140" y="146106"/>
                </a:cubicBezTo>
                <a:cubicBezTo>
                  <a:pt x="98233" y="149154"/>
                  <a:pt x="82803" y="153916"/>
                  <a:pt x="66801" y="156393"/>
                </a:cubicBezTo>
                <a:cubicBezTo>
                  <a:pt x="49751" y="159060"/>
                  <a:pt x="44989" y="154869"/>
                  <a:pt x="38988" y="134390"/>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5"/>
          <p:cNvSpPr/>
          <p:nvPr/>
        </p:nvSpPr>
        <p:spPr>
          <a:xfrm>
            <a:off x="1331882" y="74144"/>
            <a:ext cx="86233" cy="139732"/>
          </a:xfrm>
          <a:custGeom>
            <a:rect b="b" l="l" r="r" t="t"/>
            <a:pathLst>
              <a:path extrusionOk="0" h="186309" w="114978">
                <a:moveTo>
                  <a:pt x="86775" y="167902"/>
                </a:moveTo>
                <a:cubicBezTo>
                  <a:pt x="66392" y="174379"/>
                  <a:pt x="49819" y="179998"/>
                  <a:pt x="32959" y="184856"/>
                </a:cubicBezTo>
                <a:cubicBezTo>
                  <a:pt x="16100" y="189619"/>
                  <a:pt x="8766" y="182951"/>
                  <a:pt x="6956" y="160758"/>
                </a:cubicBezTo>
                <a:cubicBezTo>
                  <a:pt x="4384" y="128944"/>
                  <a:pt x="2860" y="97131"/>
                  <a:pt x="193" y="65317"/>
                </a:cubicBezTo>
                <a:cubicBezTo>
                  <a:pt x="-950" y="51697"/>
                  <a:pt x="2955" y="43219"/>
                  <a:pt x="12576" y="38838"/>
                </a:cubicBezTo>
                <a:cubicBezTo>
                  <a:pt x="37722" y="27313"/>
                  <a:pt x="63154" y="16264"/>
                  <a:pt x="87442" y="2738"/>
                </a:cubicBezTo>
                <a:cubicBezTo>
                  <a:pt x="100015" y="-4215"/>
                  <a:pt x="107159" y="2167"/>
                  <a:pt x="108588" y="20836"/>
                </a:cubicBezTo>
                <a:cubicBezTo>
                  <a:pt x="111064" y="52649"/>
                  <a:pt x="111921" y="84367"/>
                  <a:pt x="114493" y="116181"/>
                </a:cubicBezTo>
                <a:cubicBezTo>
                  <a:pt x="117065" y="146661"/>
                  <a:pt x="109636" y="166568"/>
                  <a:pt x="86775" y="167902"/>
                </a:cubicBezTo>
                <a:close/>
              </a:path>
            </a:pathLst>
          </a:custGeom>
          <a:solidFill>
            <a:srgbClr val="F7EDE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38" name="Google Shape;138;p25"/>
          <p:cNvPicPr preferRelativeResize="0"/>
          <p:nvPr/>
        </p:nvPicPr>
        <p:blipFill rotWithShape="1">
          <a:blip r:embed="rId6">
            <a:alphaModFix/>
          </a:blip>
          <a:srcRect b="17654" l="27309" r="0" t="0"/>
          <a:stretch/>
        </p:blipFill>
        <p:spPr>
          <a:xfrm>
            <a:off x="0" y="2449256"/>
            <a:ext cx="1635708" cy="2694245"/>
          </a:xfrm>
          <a:custGeom>
            <a:rect b="b" l="l" r="r" t="t"/>
            <a:pathLst>
              <a:path extrusionOk="0" h="3592327" w="2180944">
                <a:moveTo>
                  <a:pt x="0" y="0"/>
                </a:moveTo>
                <a:lnTo>
                  <a:pt x="2180944" y="0"/>
                </a:lnTo>
                <a:lnTo>
                  <a:pt x="2180944" y="3592327"/>
                </a:lnTo>
                <a:lnTo>
                  <a:pt x="0" y="3592327"/>
                </a:lnTo>
                <a:close/>
              </a:path>
            </a:pathLst>
          </a:custGeom>
          <a:noFill/>
          <a:ln>
            <a:noFill/>
          </a:ln>
        </p:spPr>
      </p:pic>
      <p:sp>
        <p:nvSpPr>
          <p:cNvPr id="139" name="Google Shape;139;p25"/>
          <p:cNvSpPr/>
          <p:nvPr/>
        </p:nvSpPr>
        <p:spPr>
          <a:xfrm>
            <a:off x="1" y="-14471"/>
            <a:ext cx="325337" cy="222900"/>
          </a:xfrm>
          <a:custGeom>
            <a:rect b="b" l="l" r="r" t="t"/>
            <a:pathLst>
              <a:path extrusionOk="0" h="297200" w="433783">
                <a:moveTo>
                  <a:pt x="0" y="0"/>
                </a:moveTo>
                <a:lnTo>
                  <a:pt x="433783" y="0"/>
                </a:lnTo>
                <a:lnTo>
                  <a:pt x="360917" y="125757"/>
                </a:lnTo>
                <a:cubicBezTo>
                  <a:pt x="327603" y="178442"/>
                  <a:pt x="292313" y="229330"/>
                  <a:pt x="254594" y="278002"/>
                </a:cubicBezTo>
                <a:cubicBezTo>
                  <a:pt x="236782" y="300958"/>
                  <a:pt x="234115" y="302577"/>
                  <a:pt x="214970" y="286861"/>
                </a:cubicBezTo>
                <a:cubicBezTo>
                  <a:pt x="180394" y="258477"/>
                  <a:pt x="144080" y="233735"/>
                  <a:pt x="106909" y="210744"/>
                </a:cubicBezTo>
                <a:lnTo>
                  <a:pt x="0" y="148778"/>
                </a:lnTo>
                <a:close/>
              </a:path>
            </a:pathLst>
          </a:custGeom>
          <a:solidFill>
            <a:srgbClr val="F7ED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40" name="Google Shape;140;p25"/>
          <p:cNvPicPr preferRelativeResize="0"/>
          <p:nvPr/>
        </p:nvPicPr>
        <p:blipFill rotWithShape="1">
          <a:blip r:embed="rId7">
            <a:alphaModFix/>
          </a:blip>
          <a:srcRect b="35703" l="143" r="4015" t="0"/>
          <a:stretch/>
        </p:blipFill>
        <p:spPr>
          <a:xfrm>
            <a:off x="7350162" y="3592675"/>
            <a:ext cx="1793838" cy="1566302"/>
          </a:xfrm>
          <a:custGeom>
            <a:rect b="b" l="l" r="r" t="t"/>
            <a:pathLst>
              <a:path extrusionOk="0" h="2088402" w="2391784">
                <a:moveTo>
                  <a:pt x="0" y="0"/>
                </a:moveTo>
                <a:lnTo>
                  <a:pt x="2391784" y="0"/>
                </a:lnTo>
                <a:lnTo>
                  <a:pt x="2391784" y="2088402"/>
                </a:lnTo>
                <a:lnTo>
                  <a:pt x="0" y="2088402"/>
                </a:lnTo>
                <a:close/>
              </a:path>
            </a:pathLst>
          </a:cu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41" name="Shape 141"/>
        <p:cNvGrpSpPr/>
        <p:nvPr/>
      </p:nvGrpSpPr>
      <p:grpSpPr>
        <a:xfrm>
          <a:off x="0" y="0"/>
          <a:ext cx="0" cy="0"/>
          <a:chOff x="0" y="0"/>
          <a:chExt cx="0" cy="0"/>
        </a:xfrm>
      </p:grpSpPr>
      <p:sp>
        <p:nvSpPr>
          <p:cNvPr id="142" name="Google Shape;142;p26"/>
          <p:cNvSpPr txBox="1"/>
          <p:nvPr>
            <p:ph type="title"/>
          </p:nvPr>
        </p:nvSpPr>
        <p:spPr>
          <a:xfrm>
            <a:off x="5059982"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3" name="Google Shape;143;p26"/>
          <p:cNvSpPr txBox="1"/>
          <p:nvPr>
            <p:ph idx="1" type="subTitle"/>
          </p:nvPr>
        </p:nvSpPr>
        <p:spPr>
          <a:xfrm>
            <a:off x="152052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44" name="Google Shape;144;p26"/>
          <p:cNvSpPr txBox="1"/>
          <p:nvPr>
            <p:ph idx="2" type="subTitle"/>
          </p:nvPr>
        </p:nvSpPr>
        <p:spPr>
          <a:xfrm>
            <a:off x="505997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45" name="Google Shape;145;p26"/>
          <p:cNvSpPr txBox="1"/>
          <p:nvPr>
            <p:ph idx="3" type="title"/>
          </p:nvPr>
        </p:nvSpPr>
        <p:spPr>
          <a:xfrm>
            <a:off x="1520525"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6" name="Google Shape;146;p26"/>
          <p:cNvSpPr txBox="1"/>
          <p:nvPr>
            <p:ph idx="4"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47" name="Google Shape;147;p26"/>
          <p:cNvGrpSpPr/>
          <p:nvPr/>
        </p:nvGrpSpPr>
        <p:grpSpPr>
          <a:xfrm>
            <a:off x="-25" y="0"/>
            <a:ext cx="9144020" cy="342900"/>
            <a:chOff x="-25" y="0"/>
            <a:chExt cx="9144020" cy="342900"/>
          </a:xfrm>
        </p:grpSpPr>
        <p:sp>
          <p:nvSpPr>
            <p:cNvPr id="148" name="Google Shape;148;p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26"/>
            <p:cNvGrpSpPr/>
            <p:nvPr/>
          </p:nvGrpSpPr>
          <p:grpSpPr>
            <a:xfrm>
              <a:off x="215975" y="111150"/>
              <a:ext cx="642950" cy="120600"/>
              <a:chOff x="215975" y="152625"/>
              <a:chExt cx="642950" cy="120600"/>
            </a:xfrm>
          </p:grpSpPr>
          <p:sp>
            <p:nvSpPr>
              <p:cNvPr id="150" name="Google Shape;150;p2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3" name="Google Shape;153;p26"/>
          <p:cNvGrpSpPr/>
          <p:nvPr/>
        </p:nvGrpSpPr>
        <p:grpSpPr>
          <a:xfrm>
            <a:off x="66650" y="204750"/>
            <a:ext cx="9077378" cy="4938900"/>
            <a:chOff x="104750" y="204750"/>
            <a:chExt cx="9077378" cy="4938900"/>
          </a:xfrm>
        </p:grpSpPr>
        <p:grpSp>
          <p:nvGrpSpPr>
            <p:cNvPr id="154" name="Google Shape;154;p26"/>
            <p:cNvGrpSpPr/>
            <p:nvPr/>
          </p:nvGrpSpPr>
          <p:grpSpPr>
            <a:xfrm>
              <a:off x="104750" y="206700"/>
              <a:ext cx="9077378" cy="342900"/>
              <a:chOff x="-25" y="0"/>
              <a:chExt cx="9182983" cy="342900"/>
            </a:xfrm>
          </p:grpSpPr>
          <p:sp>
            <p:nvSpPr>
              <p:cNvPr id="155" name="Google Shape;155;p2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26"/>
              <p:cNvGrpSpPr/>
              <p:nvPr/>
            </p:nvGrpSpPr>
            <p:grpSpPr>
              <a:xfrm>
                <a:off x="215975" y="111150"/>
                <a:ext cx="642950" cy="120600"/>
                <a:chOff x="215975" y="152625"/>
                <a:chExt cx="642950" cy="120600"/>
              </a:xfrm>
            </p:grpSpPr>
            <p:sp>
              <p:nvSpPr>
                <p:cNvPr id="157" name="Google Shape;157;p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60" name="Google Shape;160;p26"/>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342900" y="1200150"/>
            <a:ext cx="6172200" cy="3394472"/>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ai.meta.com/blog/hateful-memes-challenge-and-data-set/" TargetMode="External"/><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ai.meta.com/blog/hateful-memes-challenge-and-data-set/" TargetMode="External"/><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ai.meta.com/blog/hateful-memes-challenge-and-data-set/" TargetMode="External"/><Relationship Id="rId5"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huggingface.co/Qwen/Qwen2-VL-7B-Instruct" TargetMode="External"/><Relationship Id="rId5" Type="http://schemas.openxmlformats.org/officeDocument/2006/relationships/image" Target="../media/image5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huggingface.co/docs/transformers/en/model_doc/yolo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s://huggingface.co/spaces/johko/haar-cascade-frontal-face-detection" TargetMode="External"/><Relationship Id="rId5" Type="http://schemas.openxmlformats.org/officeDocument/2006/relationships/image" Target="../media/image18.jpg"/></Relationships>
</file>

<file path=ppt/slides/_rels/slide23.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s://huggingface.co/spaces/johko/haar-cascade-frontal-face-detection" TargetMode="External"/><Relationship Id="rId9" Type="http://schemas.openxmlformats.org/officeDocument/2006/relationships/image" Target="../media/image26.png"/><Relationship Id="rId5" Type="http://schemas.openxmlformats.org/officeDocument/2006/relationships/hyperlink" Target="https://huggingface.co/spaces/johko/haar-cascade-frontal-face-detection" TargetMode="External"/><Relationship Id="rId6" Type="http://schemas.openxmlformats.org/officeDocument/2006/relationships/hyperlink" Target="https://huggingface.co/spaces/johko/haar-cascade-frontal-face-detection" TargetMode="External"/><Relationship Id="rId7" Type="http://schemas.openxmlformats.org/officeDocument/2006/relationships/image" Target="../media/image23.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1" Type="http://schemas.openxmlformats.org/officeDocument/2006/relationships/hyperlink" Target="https://susanqq.github.io/UTKFace/" TargetMode="External"/><Relationship Id="rId10" Type="http://schemas.openxmlformats.org/officeDocument/2006/relationships/hyperlink" Target="https://www.kaggle.com/msambare/fer2013" TargetMode="External"/><Relationship Id="rId13" Type="http://schemas.openxmlformats.org/officeDocument/2006/relationships/image" Target="../media/image31.png"/><Relationship Id="rId12"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s://huggingface.co/docs/transformers/en/model_doc/resnet" TargetMode="External"/><Relationship Id="rId14" Type="http://schemas.openxmlformats.org/officeDocument/2006/relationships/image" Target="../media/image55.png"/><Relationship Id="rId5" Type="http://schemas.openxmlformats.org/officeDocument/2006/relationships/hyperlink" Target="https://github.com/serengil/deepface" TargetMode="External"/><Relationship Id="rId6" Type="http://schemas.openxmlformats.org/officeDocument/2006/relationships/hyperlink" Target="https://huggingface.co/models?other=vgg16" TargetMode="External"/><Relationship Id="rId7" Type="http://schemas.openxmlformats.org/officeDocument/2006/relationships/hyperlink" Target="https://huggingface.co/docs/transformers/en/model_doc/resnet" TargetMode="External"/><Relationship Id="rId8" Type="http://schemas.openxmlformats.org/officeDocument/2006/relationships/hyperlink" Target="https://huggingface.co/docs/transformers/en/model_doc/res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0" Type="http://schemas.openxmlformats.org/officeDocument/2006/relationships/hyperlink" Target="https://en.wikipedia.org/wiki/Large_language_model" TargetMode="External"/><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en.wikipedia.org/wiki/Meme" TargetMode="External"/><Relationship Id="rId9" Type="http://schemas.openxmlformats.org/officeDocument/2006/relationships/hyperlink" Target="https://huggingface.co/docs/transformers/en/model_doc/visual_bert" TargetMode="External"/><Relationship Id="rId5" Type="http://schemas.openxmlformats.org/officeDocument/2006/relationships/hyperlink" Target="https://huggingface.co/docs/transformers/en/model_doc/clip" TargetMode="External"/><Relationship Id="rId6" Type="http://schemas.openxmlformats.org/officeDocument/2006/relationships/hyperlink" Target="https://github.com/gokulkarthik/hateclipper" TargetMode="External"/><Relationship Id="rId7" Type="http://schemas.openxmlformats.org/officeDocument/2006/relationships/hyperlink" Target="https://huggingface.co/docs/transformers/en/model_doc/visual_bert" TargetMode="External"/><Relationship Id="rId8" Type="http://schemas.openxmlformats.org/officeDocument/2006/relationships/hyperlink" Target="https://huggingface.co/docs/transformers/en/model_doc/visual_ber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11" Type="http://schemas.openxmlformats.org/officeDocument/2006/relationships/hyperlink" Target="https://scholar.google.com/citations?view_op=view_citation&amp;hl=en&amp;user=FyqKMXkAAAAJ&amp;citation_for_view=FyqKMXkAAAAJ:u5HHmVD_uO8C" TargetMode="External"/><Relationship Id="rId10" Type="http://schemas.openxmlformats.org/officeDocument/2006/relationships/hyperlink" Target="https://arxiv.org/abs/2407.21004" TargetMode="External"/><Relationship Id="rId12" Type="http://schemas.openxmlformats.org/officeDocument/2006/relationships/hyperlink" Target="https://scholar.google.com/citations?view_op=view_citation&amp;hl=en&amp;user=FyqKMXkAAAAJ&amp;citation_for_view=FyqKMXkAAAAJ:u5HHmVD_uO8C" TargetMode="External"/><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hyperlink" Target="https://en.wikipedia.org/wiki/Meme" TargetMode="External"/><Relationship Id="rId9" Type="http://schemas.openxmlformats.org/officeDocument/2006/relationships/hyperlink" Target="https://arxiv.org/abs/2406.05344" TargetMode="External"/><Relationship Id="rId5" Type="http://schemas.openxmlformats.org/officeDocument/2006/relationships/hyperlink" Target="https://github.com/gokulkarthik/hateclipper" TargetMode="External"/><Relationship Id="rId6" Type="http://schemas.openxmlformats.org/officeDocument/2006/relationships/hyperlink" Target="https://huggingface.co/docs/transformers/en/model_doc/visual_bert" TargetMode="External"/><Relationship Id="rId7" Type="http://schemas.openxmlformats.org/officeDocument/2006/relationships/hyperlink" Target="https://en.wikipedia.org/wiki/Large_language_model" TargetMode="External"/><Relationship Id="rId8" Type="http://schemas.openxmlformats.org/officeDocument/2006/relationships/hyperlink" Target="https://huggingface.co/docs/transformers/en/model_doc/clip" TargetMode="External"/></Relationships>
</file>

<file path=ppt/slides/_rels/slide63.xml.rels><?xml version="1.0" encoding="UTF-8" standalone="yes"?><Relationships xmlns="http://schemas.openxmlformats.org/package/2006/relationships"><Relationship Id="rId11" Type="http://schemas.openxmlformats.org/officeDocument/2006/relationships/hyperlink" Target="https://huggingface.co/docs/transformers/en/model_doc/resnet" TargetMode="External"/><Relationship Id="rId10" Type="http://schemas.openxmlformats.org/officeDocument/2006/relationships/hyperlink" Target="https://huggingface.co/models?other=vgg16" TargetMode="External"/><Relationship Id="rId12" Type="http://schemas.openxmlformats.org/officeDocument/2006/relationships/hyperlink" Target="https://huggingface.co/EleutherAI/gpt-neo-2.7B" TargetMode="External"/><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hyperlink" Target="https://dl.acm.org/doi/10.1145/3589334.3648146" TargetMode="External"/><Relationship Id="rId9" Type="http://schemas.openxmlformats.org/officeDocument/2006/relationships/hyperlink" Target="https://github.com/serengil/deepface" TargetMode="External"/><Relationship Id="rId5" Type="http://schemas.openxmlformats.org/officeDocument/2006/relationships/hyperlink" Target="https://dl.acm.org/doi/10.1145/3589335.3652504" TargetMode="External"/><Relationship Id="rId6" Type="http://schemas.openxmlformats.org/officeDocument/2006/relationships/hyperlink" Target="https://huggingface.co/Qwen/Qwen2-VL-7B-Instruct" TargetMode="External"/><Relationship Id="rId7" Type="http://schemas.openxmlformats.org/officeDocument/2006/relationships/hyperlink" Target="https://huggingface.co/docs/transformers/en/model_doc/yolos" TargetMode="External"/><Relationship Id="rId8" Type="http://schemas.openxmlformats.org/officeDocument/2006/relationships/hyperlink" Target="https://huggingface.co/spaces/johko/haar-cascade-frontal-face-detectio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arxiv.org/abs/2407.21004" TargetMode="External"/><Relationship Id="rId5" Type="http://schemas.openxmlformats.org/officeDocument/2006/relationships/hyperlink" Target="https://arxiv.org/abs/2406.05344" TargetMode="External"/><Relationship Id="rId6" Type="http://schemas.openxmlformats.org/officeDocument/2006/relationships/hyperlink" Target="https://scholar.google.com/citations?view_op=view_citation&amp;hl=en&amp;user=FyqKMXkAAAAJ&amp;citation_for_view=FyqKMXkAAAAJ:u5HHmVD_uO8C" TargetMode="External"/><Relationship Id="rId7" Type="http://schemas.openxmlformats.org/officeDocument/2006/relationships/hyperlink" Target="https://dl.acm.org/doi/10.1145/3589334.3648146" TargetMode="External"/><Relationship Id="rId8" Type="http://schemas.openxmlformats.org/officeDocument/2006/relationships/hyperlink" Target="https://dl.acm.org/doi/10.1145/3589335.365250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grpSp>
        <p:nvGrpSpPr>
          <p:cNvPr id="165" name="Google Shape;165;p27"/>
          <p:cNvGrpSpPr/>
          <p:nvPr/>
        </p:nvGrpSpPr>
        <p:grpSpPr>
          <a:xfrm>
            <a:off x="0" y="0"/>
            <a:ext cx="9144001" cy="5143500"/>
            <a:chOff x="0" y="0"/>
            <a:chExt cx="12192001" cy="6858000"/>
          </a:xfrm>
        </p:grpSpPr>
        <p:pic>
          <p:nvPicPr>
            <p:cNvPr id="166" name="Google Shape;166;p2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67" name="Google Shape;167;p2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68" name="Google Shape;168;p2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69" name="Google Shape;169;p2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70" name="Google Shape;170;p2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71" name="Google Shape;171;p2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72" name="Google Shape;172;p2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73" name="Google Shape;173;p2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74" name="Google Shape;174;p27"/>
          <p:cNvSpPr txBox="1"/>
          <p:nvPr/>
        </p:nvSpPr>
        <p:spPr>
          <a:xfrm>
            <a:off x="1506250" y="1044375"/>
            <a:ext cx="5934600" cy="5580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ctr">
              <a:lnSpc>
                <a:spcPct val="113400"/>
              </a:lnSpc>
              <a:spcBef>
                <a:spcPts val="0"/>
              </a:spcBef>
              <a:spcAft>
                <a:spcPts val="0"/>
              </a:spcAft>
              <a:buClr>
                <a:srgbClr val="000000"/>
              </a:buClr>
              <a:buSzPts val="2700"/>
              <a:buFont typeface="Arial"/>
              <a:buNone/>
            </a:pPr>
            <a:r>
              <a:rPr b="1" i="0" lang="en" sz="3500" u="none" cap="none" strike="noStrike">
                <a:solidFill>
                  <a:srgbClr val="212121"/>
                </a:solidFill>
              </a:rPr>
              <a:t>Hateful Meme Detection </a:t>
            </a:r>
            <a:endParaRPr b="1" i="0" sz="3500" u="none" cap="none" strike="noStrike">
              <a:solidFill>
                <a:srgbClr val="212121"/>
              </a:solidFill>
              <a:latin typeface="Calibri"/>
              <a:ea typeface="Calibri"/>
              <a:cs typeface="Calibri"/>
              <a:sym typeface="Calibri"/>
            </a:endParaRPr>
          </a:p>
        </p:txBody>
      </p:sp>
      <p:sp>
        <p:nvSpPr>
          <p:cNvPr id="175" name="Google Shape;175;p27"/>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76" name="Google Shape;176;p27"/>
          <p:cNvPicPr preferRelativeResize="0"/>
          <p:nvPr/>
        </p:nvPicPr>
        <p:blipFill>
          <a:blip r:embed="rId4">
            <a:alphaModFix/>
          </a:blip>
          <a:stretch>
            <a:fillRect/>
          </a:stretch>
        </p:blipFill>
        <p:spPr>
          <a:xfrm>
            <a:off x="266125" y="663325"/>
            <a:ext cx="1017775" cy="1017775"/>
          </a:xfrm>
          <a:prstGeom prst="rect">
            <a:avLst/>
          </a:prstGeom>
          <a:noFill/>
          <a:ln>
            <a:noFill/>
          </a:ln>
        </p:spPr>
      </p:pic>
      <p:sp>
        <p:nvSpPr>
          <p:cNvPr id="177" name="Google Shape;177;p27"/>
          <p:cNvSpPr txBox="1"/>
          <p:nvPr/>
        </p:nvSpPr>
        <p:spPr>
          <a:xfrm>
            <a:off x="1805850" y="1918213"/>
            <a:ext cx="553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Under Supervision of </a:t>
            </a:r>
            <a:r>
              <a:rPr b="1" lang="en" sz="2400">
                <a:solidFill>
                  <a:schemeClr val="dk1"/>
                </a:solidFill>
                <a:latin typeface="Calibri"/>
                <a:ea typeface="Calibri"/>
                <a:cs typeface="Calibri"/>
                <a:sym typeface="Calibri"/>
              </a:rPr>
              <a:t>Prof Vrijendra Singh</a:t>
            </a:r>
            <a:endParaRPr b="1" sz="2400">
              <a:solidFill>
                <a:schemeClr val="dk1"/>
              </a:solidFill>
              <a:latin typeface="Calibri"/>
              <a:ea typeface="Calibri"/>
              <a:cs typeface="Calibri"/>
              <a:sym typeface="Calibri"/>
            </a:endParaRPr>
          </a:p>
        </p:txBody>
      </p:sp>
      <p:sp>
        <p:nvSpPr>
          <p:cNvPr id="178" name="Google Shape;178;p27"/>
          <p:cNvSpPr txBox="1"/>
          <p:nvPr/>
        </p:nvSpPr>
        <p:spPr>
          <a:xfrm>
            <a:off x="6239875" y="3353625"/>
            <a:ext cx="2645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Presented by : </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Disha Soni (IIT2022260)</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Ankit Kumar (IIT2022256)</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Taniha Bhutani (IIT2022207)</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Shreya Sinha (IIB2022034)</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Avantika Soni (IIB2022045)</a:t>
            </a:r>
            <a:endParaRPr sz="1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9" name="Shape 369"/>
        <p:cNvGrpSpPr/>
        <p:nvPr/>
      </p:nvGrpSpPr>
      <p:grpSpPr>
        <a:xfrm>
          <a:off x="0" y="0"/>
          <a:ext cx="0" cy="0"/>
          <a:chOff x="0" y="0"/>
          <a:chExt cx="0" cy="0"/>
        </a:xfrm>
      </p:grpSpPr>
      <p:grpSp>
        <p:nvGrpSpPr>
          <p:cNvPr id="370" name="Google Shape;370;p36"/>
          <p:cNvGrpSpPr/>
          <p:nvPr/>
        </p:nvGrpSpPr>
        <p:grpSpPr>
          <a:xfrm>
            <a:off x="0" y="0"/>
            <a:ext cx="9144001" cy="5143500"/>
            <a:chOff x="0" y="0"/>
            <a:chExt cx="12192001" cy="6858000"/>
          </a:xfrm>
        </p:grpSpPr>
        <p:pic>
          <p:nvPicPr>
            <p:cNvPr id="371" name="Google Shape;371;p3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72" name="Google Shape;372;p3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73" name="Google Shape;373;p3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74" name="Google Shape;374;p3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75" name="Google Shape;375;p3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76" name="Google Shape;376;p3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77" name="Google Shape;377;p3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78" name="Google Shape;378;p3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79" name="Google Shape;379;p36"/>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0" name="Google Shape;380;p36"/>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1" name="Google Shape;381;p36"/>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82" name="Google Shape;382;p36"/>
          <p:cNvSpPr txBox="1"/>
          <p:nvPr/>
        </p:nvSpPr>
        <p:spPr>
          <a:xfrm>
            <a:off x="166300" y="126975"/>
            <a:ext cx="33048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Multimodal</a:t>
            </a:r>
            <a:r>
              <a:rPr b="1" lang="en" sz="2100">
                <a:solidFill>
                  <a:srgbClr val="225870"/>
                </a:solidFill>
                <a:latin typeface="Microsoft Yahei"/>
                <a:ea typeface="Microsoft Yahei"/>
                <a:cs typeface="Microsoft Yahei"/>
                <a:sym typeface="Microsoft Yahei"/>
              </a:rPr>
              <a:t> </a:t>
            </a:r>
            <a:r>
              <a:rPr b="1" i="0" lang="en" sz="2100" u="none" cap="none" strike="noStrike">
                <a:solidFill>
                  <a:srgbClr val="225870"/>
                </a:solidFill>
                <a:latin typeface="Microsoft Yahei"/>
                <a:ea typeface="Microsoft Yahei"/>
                <a:cs typeface="Microsoft Yahei"/>
                <a:sym typeface="Microsoft Yahei"/>
              </a:rPr>
              <a:t>Outline</a:t>
            </a:r>
            <a:endParaRPr b="0" i="0" sz="800" u="none" cap="none" strike="noStrike">
              <a:solidFill>
                <a:schemeClr val="dk1"/>
              </a:solidFill>
              <a:latin typeface="Calibri"/>
              <a:ea typeface="Calibri"/>
              <a:cs typeface="Calibri"/>
              <a:sym typeface="Calibri"/>
            </a:endParaRPr>
          </a:p>
        </p:txBody>
      </p:sp>
      <p:sp>
        <p:nvSpPr>
          <p:cNvPr id="383" name="Google Shape;383;p36"/>
          <p:cNvSpPr txBox="1"/>
          <p:nvPr/>
        </p:nvSpPr>
        <p:spPr>
          <a:xfrm>
            <a:off x="7472750" y="4717925"/>
            <a:ext cx="1554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latin typeface="Calibri"/>
                <a:ea typeface="Calibri"/>
                <a:cs typeface="Calibri"/>
                <a:sym typeface="Calibri"/>
                <a:hlinkClick r:id="rId4"/>
              </a:rPr>
              <a:t>Datasets</a:t>
            </a:r>
            <a:endParaRPr sz="1500">
              <a:solidFill>
                <a:schemeClr val="dk1"/>
              </a:solidFill>
              <a:latin typeface="Calibri"/>
              <a:ea typeface="Calibri"/>
              <a:cs typeface="Calibri"/>
              <a:sym typeface="Calibri"/>
            </a:endParaRPr>
          </a:p>
        </p:txBody>
      </p:sp>
      <p:sp>
        <p:nvSpPr>
          <p:cNvPr id="384" name="Google Shape;384;p36"/>
          <p:cNvSpPr txBox="1"/>
          <p:nvPr/>
        </p:nvSpPr>
        <p:spPr>
          <a:xfrm>
            <a:off x="10735600" y="2963975"/>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85" name="Google Shape;385;p36"/>
          <p:cNvPicPr preferRelativeResize="0"/>
          <p:nvPr/>
        </p:nvPicPr>
        <p:blipFill rotWithShape="1">
          <a:blip r:embed="rId5">
            <a:alphaModFix/>
          </a:blip>
          <a:srcRect b="3958" l="2498" r="4951" t="6072"/>
          <a:stretch/>
        </p:blipFill>
        <p:spPr>
          <a:xfrm>
            <a:off x="317525" y="857250"/>
            <a:ext cx="8223324" cy="394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9" name="Shape 389"/>
        <p:cNvGrpSpPr/>
        <p:nvPr/>
      </p:nvGrpSpPr>
      <p:grpSpPr>
        <a:xfrm>
          <a:off x="0" y="0"/>
          <a:ext cx="0" cy="0"/>
          <a:chOff x="0" y="0"/>
          <a:chExt cx="0" cy="0"/>
        </a:xfrm>
      </p:grpSpPr>
      <p:grpSp>
        <p:nvGrpSpPr>
          <p:cNvPr id="390" name="Google Shape;390;p37"/>
          <p:cNvGrpSpPr/>
          <p:nvPr/>
        </p:nvGrpSpPr>
        <p:grpSpPr>
          <a:xfrm>
            <a:off x="0" y="0"/>
            <a:ext cx="9144001" cy="5143500"/>
            <a:chOff x="0" y="0"/>
            <a:chExt cx="12192001" cy="6858000"/>
          </a:xfrm>
        </p:grpSpPr>
        <p:pic>
          <p:nvPicPr>
            <p:cNvPr id="391" name="Google Shape;391;p3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92" name="Google Shape;392;p3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93" name="Google Shape;393;p3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94" name="Google Shape;394;p3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95" name="Google Shape;395;p3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96" name="Google Shape;396;p3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97" name="Google Shape;397;p3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98" name="Google Shape;398;p3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99" name="Google Shape;399;p37"/>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00" name="Google Shape;400;p37"/>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01" name="Google Shape;401;p37"/>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02" name="Google Shape;402;p37"/>
          <p:cNvSpPr txBox="1"/>
          <p:nvPr/>
        </p:nvSpPr>
        <p:spPr>
          <a:xfrm>
            <a:off x="166297" y="126975"/>
            <a:ext cx="20433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Pipeline 1</a:t>
            </a:r>
            <a:endParaRPr b="0" i="0" sz="800" u="none" cap="none" strike="noStrike">
              <a:solidFill>
                <a:schemeClr val="dk1"/>
              </a:solidFill>
              <a:latin typeface="Calibri"/>
              <a:ea typeface="Calibri"/>
              <a:cs typeface="Calibri"/>
              <a:sym typeface="Calibri"/>
            </a:endParaRPr>
          </a:p>
        </p:txBody>
      </p:sp>
      <p:sp>
        <p:nvSpPr>
          <p:cNvPr id="403" name="Google Shape;403;p37"/>
          <p:cNvSpPr txBox="1"/>
          <p:nvPr/>
        </p:nvSpPr>
        <p:spPr>
          <a:xfrm>
            <a:off x="10735600" y="2963975"/>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404" name="Google Shape;404;p37"/>
          <p:cNvPicPr preferRelativeResize="0"/>
          <p:nvPr/>
        </p:nvPicPr>
        <p:blipFill>
          <a:blip r:embed="rId4">
            <a:alphaModFix/>
          </a:blip>
          <a:stretch>
            <a:fillRect/>
          </a:stretch>
        </p:blipFill>
        <p:spPr>
          <a:xfrm>
            <a:off x="2645662" y="0"/>
            <a:ext cx="385267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8" name="Shape 408"/>
        <p:cNvGrpSpPr/>
        <p:nvPr/>
      </p:nvGrpSpPr>
      <p:grpSpPr>
        <a:xfrm>
          <a:off x="0" y="0"/>
          <a:ext cx="0" cy="0"/>
          <a:chOff x="0" y="0"/>
          <a:chExt cx="0" cy="0"/>
        </a:xfrm>
      </p:grpSpPr>
      <p:grpSp>
        <p:nvGrpSpPr>
          <p:cNvPr id="409" name="Google Shape;409;p38"/>
          <p:cNvGrpSpPr/>
          <p:nvPr/>
        </p:nvGrpSpPr>
        <p:grpSpPr>
          <a:xfrm>
            <a:off x="0" y="0"/>
            <a:ext cx="9144001" cy="5143500"/>
            <a:chOff x="0" y="0"/>
            <a:chExt cx="12192001" cy="6858000"/>
          </a:xfrm>
        </p:grpSpPr>
        <p:pic>
          <p:nvPicPr>
            <p:cNvPr id="410" name="Google Shape;410;p3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11" name="Google Shape;411;p3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12" name="Google Shape;412;p3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13" name="Google Shape;413;p3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14" name="Google Shape;414;p3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15" name="Google Shape;415;p3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16" name="Google Shape;416;p3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17" name="Google Shape;417;p3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18" name="Google Shape;418;p38"/>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9" name="Google Shape;419;p38"/>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0" name="Google Shape;420;p38"/>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21" name="Google Shape;421;p38"/>
          <p:cNvSpPr txBox="1"/>
          <p:nvPr/>
        </p:nvSpPr>
        <p:spPr>
          <a:xfrm>
            <a:off x="166297" y="126975"/>
            <a:ext cx="20433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M</a:t>
            </a:r>
            <a:r>
              <a:rPr b="1" lang="en" sz="2100">
                <a:solidFill>
                  <a:srgbClr val="225870"/>
                </a:solidFill>
                <a:latin typeface="Microsoft Yahei"/>
                <a:ea typeface="Microsoft Yahei"/>
                <a:cs typeface="Microsoft Yahei"/>
                <a:sym typeface="Microsoft Yahei"/>
              </a:rPr>
              <a:t>ethod 1</a:t>
            </a:r>
            <a:endParaRPr b="0" i="0" sz="800" u="none" cap="none" strike="noStrike">
              <a:solidFill>
                <a:schemeClr val="dk1"/>
              </a:solidFill>
              <a:latin typeface="Calibri"/>
              <a:ea typeface="Calibri"/>
              <a:cs typeface="Calibri"/>
              <a:sym typeface="Calibri"/>
            </a:endParaRPr>
          </a:p>
        </p:txBody>
      </p:sp>
      <p:sp>
        <p:nvSpPr>
          <p:cNvPr id="422" name="Google Shape;422;p38"/>
          <p:cNvSpPr txBox="1"/>
          <p:nvPr/>
        </p:nvSpPr>
        <p:spPr>
          <a:xfrm>
            <a:off x="7472750" y="4717925"/>
            <a:ext cx="1554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latin typeface="Calibri"/>
                <a:ea typeface="Calibri"/>
                <a:cs typeface="Calibri"/>
                <a:sym typeface="Calibri"/>
                <a:hlinkClick r:id="rId4"/>
              </a:rPr>
              <a:t>Datasets</a:t>
            </a:r>
            <a:endParaRPr sz="1500">
              <a:solidFill>
                <a:schemeClr val="dk1"/>
              </a:solidFill>
              <a:latin typeface="Calibri"/>
              <a:ea typeface="Calibri"/>
              <a:cs typeface="Calibri"/>
              <a:sym typeface="Calibri"/>
            </a:endParaRPr>
          </a:p>
        </p:txBody>
      </p:sp>
      <p:sp>
        <p:nvSpPr>
          <p:cNvPr id="423" name="Google Shape;423;p38"/>
          <p:cNvSpPr txBox="1"/>
          <p:nvPr/>
        </p:nvSpPr>
        <p:spPr>
          <a:xfrm>
            <a:off x="10735600" y="2963975"/>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424" name="Google Shape;424;p38"/>
          <p:cNvPicPr preferRelativeResize="0"/>
          <p:nvPr/>
        </p:nvPicPr>
        <p:blipFill>
          <a:blip r:embed="rId5">
            <a:alphaModFix/>
          </a:blip>
          <a:stretch>
            <a:fillRect/>
          </a:stretch>
        </p:blipFill>
        <p:spPr>
          <a:xfrm>
            <a:off x="2561744" y="0"/>
            <a:ext cx="402051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8" name="Shape 428"/>
        <p:cNvGrpSpPr/>
        <p:nvPr/>
      </p:nvGrpSpPr>
      <p:grpSpPr>
        <a:xfrm>
          <a:off x="0" y="0"/>
          <a:ext cx="0" cy="0"/>
          <a:chOff x="0" y="0"/>
          <a:chExt cx="0" cy="0"/>
        </a:xfrm>
      </p:grpSpPr>
      <p:grpSp>
        <p:nvGrpSpPr>
          <p:cNvPr id="429" name="Google Shape;429;p39"/>
          <p:cNvGrpSpPr/>
          <p:nvPr/>
        </p:nvGrpSpPr>
        <p:grpSpPr>
          <a:xfrm>
            <a:off x="0" y="-76200"/>
            <a:ext cx="9144001" cy="5143500"/>
            <a:chOff x="0" y="0"/>
            <a:chExt cx="12192001" cy="6858000"/>
          </a:xfrm>
        </p:grpSpPr>
        <p:pic>
          <p:nvPicPr>
            <p:cNvPr id="430" name="Google Shape;430;p3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31" name="Google Shape;431;p3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32" name="Google Shape;432;p3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33" name="Google Shape;433;p3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34" name="Google Shape;434;p3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35" name="Google Shape;435;p3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36" name="Google Shape;436;p3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37" name="Google Shape;437;p3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38" name="Google Shape;438;p39"/>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39" name="Google Shape;439;p39"/>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0" name="Google Shape;440;p3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41" name="Google Shape;441;p39"/>
          <p:cNvSpPr txBox="1"/>
          <p:nvPr/>
        </p:nvSpPr>
        <p:spPr>
          <a:xfrm>
            <a:off x="166297" y="126975"/>
            <a:ext cx="20433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M</a:t>
            </a:r>
            <a:r>
              <a:rPr b="1" lang="en" sz="2100">
                <a:solidFill>
                  <a:srgbClr val="225870"/>
                </a:solidFill>
                <a:latin typeface="Microsoft Yahei"/>
                <a:ea typeface="Microsoft Yahei"/>
                <a:cs typeface="Microsoft Yahei"/>
                <a:sym typeface="Microsoft Yahei"/>
              </a:rPr>
              <a:t>ethod 2</a:t>
            </a:r>
            <a:endParaRPr b="0" i="0" sz="800" u="none" cap="none" strike="noStrike">
              <a:solidFill>
                <a:schemeClr val="dk1"/>
              </a:solidFill>
              <a:latin typeface="Calibri"/>
              <a:ea typeface="Calibri"/>
              <a:cs typeface="Calibri"/>
              <a:sym typeface="Calibri"/>
            </a:endParaRPr>
          </a:p>
        </p:txBody>
      </p:sp>
      <p:sp>
        <p:nvSpPr>
          <p:cNvPr id="442" name="Google Shape;442;p39"/>
          <p:cNvSpPr txBox="1"/>
          <p:nvPr/>
        </p:nvSpPr>
        <p:spPr>
          <a:xfrm>
            <a:off x="7472750" y="4717925"/>
            <a:ext cx="1554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latin typeface="Calibri"/>
                <a:ea typeface="Calibri"/>
                <a:cs typeface="Calibri"/>
                <a:sym typeface="Calibri"/>
                <a:hlinkClick r:id="rId4"/>
              </a:rPr>
              <a:t>Datasets</a:t>
            </a:r>
            <a:endParaRPr sz="1500">
              <a:solidFill>
                <a:schemeClr val="dk1"/>
              </a:solidFill>
              <a:latin typeface="Calibri"/>
              <a:ea typeface="Calibri"/>
              <a:cs typeface="Calibri"/>
              <a:sym typeface="Calibri"/>
            </a:endParaRPr>
          </a:p>
        </p:txBody>
      </p:sp>
      <p:sp>
        <p:nvSpPr>
          <p:cNvPr id="443" name="Google Shape;443;p39"/>
          <p:cNvSpPr txBox="1"/>
          <p:nvPr/>
        </p:nvSpPr>
        <p:spPr>
          <a:xfrm>
            <a:off x="10735600" y="2963975"/>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444" name="Google Shape;444;p39"/>
          <p:cNvPicPr preferRelativeResize="0"/>
          <p:nvPr/>
        </p:nvPicPr>
        <p:blipFill>
          <a:blip r:embed="rId5">
            <a:alphaModFix/>
          </a:blip>
          <a:stretch>
            <a:fillRect/>
          </a:stretch>
        </p:blipFill>
        <p:spPr>
          <a:xfrm>
            <a:off x="2926199" y="0"/>
            <a:ext cx="329160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8" name="Shape 448"/>
        <p:cNvGrpSpPr/>
        <p:nvPr/>
      </p:nvGrpSpPr>
      <p:grpSpPr>
        <a:xfrm>
          <a:off x="0" y="0"/>
          <a:ext cx="0" cy="0"/>
          <a:chOff x="0" y="0"/>
          <a:chExt cx="0" cy="0"/>
        </a:xfrm>
      </p:grpSpPr>
      <p:grpSp>
        <p:nvGrpSpPr>
          <p:cNvPr id="449" name="Google Shape;449;p40"/>
          <p:cNvGrpSpPr/>
          <p:nvPr/>
        </p:nvGrpSpPr>
        <p:grpSpPr>
          <a:xfrm>
            <a:off x="0" y="0"/>
            <a:ext cx="9144001" cy="5143500"/>
            <a:chOff x="0" y="0"/>
            <a:chExt cx="12192001" cy="6858000"/>
          </a:xfrm>
        </p:grpSpPr>
        <p:pic>
          <p:nvPicPr>
            <p:cNvPr id="450" name="Google Shape;450;p4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51" name="Google Shape;451;p4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52" name="Google Shape;452;p4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53" name="Google Shape;453;p4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54" name="Google Shape;454;p4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55" name="Google Shape;455;p4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56" name="Google Shape;456;p4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57" name="Google Shape;457;p4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458" name="Google Shape;458;p40"/>
          <p:cNvPicPr preferRelativeResize="0"/>
          <p:nvPr/>
        </p:nvPicPr>
        <p:blipFill rotWithShape="1">
          <a:blip r:embed="rId4">
            <a:alphaModFix/>
          </a:blip>
          <a:srcRect b="0" l="0" r="0" t="0"/>
          <a:stretch/>
        </p:blipFill>
        <p:spPr>
          <a:xfrm>
            <a:off x="264319" y="391151"/>
            <a:ext cx="297030" cy="297030"/>
          </a:xfrm>
          <a:prstGeom prst="rect">
            <a:avLst/>
          </a:prstGeom>
          <a:noFill/>
          <a:ln>
            <a:noFill/>
          </a:ln>
        </p:spPr>
      </p:pic>
      <p:sp>
        <p:nvSpPr>
          <p:cNvPr id="459" name="Google Shape;459;p40"/>
          <p:cNvSpPr txBox="1"/>
          <p:nvPr/>
        </p:nvSpPr>
        <p:spPr>
          <a:xfrm>
            <a:off x="628650" y="371700"/>
            <a:ext cx="4201800" cy="2715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700"/>
              <a:buFont typeface="Arial"/>
              <a:buNone/>
            </a:pPr>
            <a:r>
              <a:rPr b="1" i="0" lang="en" sz="1900" u="none" cap="none" strike="noStrike">
                <a:solidFill>
                  <a:srgbClr val="225870"/>
                </a:solidFill>
                <a:latin typeface="Microsoft Yahei"/>
                <a:ea typeface="Microsoft Yahei"/>
                <a:cs typeface="Microsoft Yahei"/>
                <a:sym typeface="Microsoft Yahei"/>
              </a:rPr>
              <a:t>Flow Chart for the Project</a:t>
            </a:r>
            <a:endParaRPr b="0" i="0" sz="1000" u="none" cap="none" strike="noStrike">
              <a:solidFill>
                <a:schemeClr val="dk1"/>
              </a:solidFill>
              <a:latin typeface="Calibri"/>
              <a:ea typeface="Calibri"/>
              <a:cs typeface="Calibri"/>
              <a:sym typeface="Calibri"/>
            </a:endParaRPr>
          </a:p>
        </p:txBody>
      </p:sp>
      <p:sp>
        <p:nvSpPr>
          <p:cNvPr id="460" name="Google Shape;460;p40"/>
          <p:cNvSpPr txBox="1"/>
          <p:nvPr/>
        </p:nvSpPr>
        <p:spPr>
          <a:xfrm>
            <a:off x="6682692" y="4767548"/>
            <a:ext cx="948000" cy="1731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000"/>
              <a:buFont typeface="Arial"/>
              <a:buNone/>
            </a:pPr>
            <a:r>
              <a:rPr b="0" i="0" lang="en" sz="1000" u="none" cap="none" strike="noStrike">
                <a:solidFill>
                  <a:srgbClr val="FFFFFF"/>
                </a:solidFill>
                <a:latin typeface="Microsoft YaHei"/>
                <a:ea typeface="Microsoft YaHei"/>
                <a:cs typeface="Microsoft YaHei"/>
                <a:sym typeface="Microsoft YaHei"/>
              </a:rPr>
              <a:t>Output</a:t>
            </a:r>
            <a:endParaRPr b="0" i="0" sz="800" u="none" cap="none" strike="noStrike">
              <a:solidFill>
                <a:schemeClr val="dk1"/>
              </a:solidFill>
              <a:latin typeface="Calibri"/>
              <a:ea typeface="Calibri"/>
              <a:cs typeface="Calibri"/>
              <a:sym typeface="Calibri"/>
            </a:endParaRPr>
          </a:p>
        </p:txBody>
      </p:sp>
      <p:sp>
        <p:nvSpPr>
          <p:cNvPr id="461" name="Google Shape;461;p40"/>
          <p:cNvSpPr/>
          <p:nvPr/>
        </p:nvSpPr>
        <p:spPr>
          <a:xfrm>
            <a:off x="411775" y="715400"/>
            <a:ext cx="1451703" cy="760261"/>
          </a:xfrm>
          <a:custGeom>
            <a:rect b="b" l="l" r="r" t="t"/>
            <a:pathLst>
              <a:path extrusionOk="0" h="835452" w="1733377">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2" name="Google Shape;462;p40"/>
          <p:cNvSpPr txBox="1"/>
          <p:nvPr/>
        </p:nvSpPr>
        <p:spPr>
          <a:xfrm>
            <a:off x="594175" y="998897"/>
            <a:ext cx="1086900" cy="59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000000"/>
                </a:solidFill>
                <a:latin typeface="Microsoft Yahei"/>
                <a:ea typeface="Microsoft Yahei"/>
                <a:cs typeface="Microsoft Yahei"/>
                <a:sym typeface="Microsoft Yahei"/>
              </a:rPr>
              <a:t>P</a:t>
            </a:r>
            <a:r>
              <a:rPr b="1" lang="en">
                <a:latin typeface="Microsoft Yahei"/>
                <a:ea typeface="Microsoft Yahei"/>
                <a:cs typeface="Microsoft Yahei"/>
                <a:sym typeface="Microsoft Yahei"/>
              </a:rPr>
              <a:t>ipeline 1</a:t>
            </a:r>
            <a:endParaRPr b="0" i="0" sz="1100" u="none" cap="none" strike="noStrike">
              <a:solidFill>
                <a:srgbClr val="000000"/>
              </a:solidFill>
              <a:latin typeface="Arial"/>
              <a:ea typeface="Arial"/>
              <a:cs typeface="Arial"/>
              <a:sym typeface="Arial"/>
            </a:endParaRPr>
          </a:p>
          <a:p>
            <a:pPr indent="0" lvl="0" marL="0" marR="0" rtl="0" algn="l">
              <a:lnSpc>
                <a:spcPct val="81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p:txBody>
      </p:sp>
      <p:cxnSp>
        <p:nvCxnSpPr>
          <p:cNvPr id="463" name="Google Shape;463;p40"/>
          <p:cNvCxnSpPr/>
          <p:nvPr/>
        </p:nvCxnSpPr>
        <p:spPr>
          <a:xfrm rot="10800000">
            <a:off x="566450" y="1307225"/>
            <a:ext cx="4200" cy="3144600"/>
          </a:xfrm>
          <a:prstGeom prst="straightConnector1">
            <a:avLst/>
          </a:prstGeom>
          <a:solidFill>
            <a:srgbClr val="212121"/>
          </a:solidFill>
          <a:ln cap="flat" cmpd="sng" w="12700">
            <a:solidFill>
              <a:srgbClr val="212121"/>
            </a:solidFill>
            <a:prstDash val="solid"/>
            <a:round/>
            <a:headEnd len="sm" w="sm" type="none"/>
            <a:tailEnd len="sm" w="sm" type="none"/>
          </a:ln>
        </p:spPr>
      </p:cxnSp>
      <p:grpSp>
        <p:nvGrpSpPr>
          <p:cNvPr id="464" name="Google Shape;464;p40"/>
          <p:cNvGrpSpPr/>
          <p:nvPr/>
        </p:nvGrpSpPr>
        <p:grpSpPr>
          <a:xfrm>
            <a:off x="539855" y="3042250"/>
            <a:ext cx="605810" cy="134325"/>
            <a:chOff x="743664" y="3586887"/>
            <a:chExt cx="787380" cy="179100"/>
          </a:xfrm>
        </p:grpSpPr>
        <p:sp>
          <p:nvSpPr>
            <p:cNvPr id="465" name="Google Shape;465;p40"/>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6" name="Google Shape;466;p40"/>
            <p:cNvSpPr txBox="1"/>
            <p:nvPr/>
          </p:nvSpPr>
          <p:spPr>
            <a:xfrm>
              <a:off x="887844" y="3586887"/>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467" name="Google Shape;467;p40"/>
          <p:cNvSpPr txBox="1"/>
          <p:nvPr/>
        </p:nvSpPr>
        <p:spPr>
          <a:xfrm>
            <a:off x="1504725" y="1598000"/>
            <a:ext cx="5406600" cy="296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800">
                <a:latin typeface="Microsoft YaHei"/>
                <a:ea typeface="Microsoft YaHei"/>
                <a:cs typeface="Microsoft YaHei"/>
                <a:sym typeface="Microsoft YaHei"/>
              </a:rPr>
              <a:t>Multi-Modal Feature Extraction and Analysis</a:t>
            </a:r>
            <a:endParaRPr b="0" i="0" u="none" cap="none" strike="noStrike">
              <a:solidFill>
                <a:schemeClr val="dk1"/>
              </a:solidFill>
              <a:latin typeface="Calibri"/>
              <a:ea typeface="Calibri"/>
              <a:cs typeface="Calibri"/>
              <a:sym typeface="Calibri"/>
            </a:endParaRPr>
          </a:p>
        </p:txBody>
      </p:sp>
      <p:sp>
        <p:nvSpPr>
          <p:cNvPr id="468" name="Google Shape;468;p40"/>
          <p:cNvSpPr txBox="1"/>
          <p:nvPr/>
        </p:nvSpPr>
        <p:spPr>
          <a:xfrm>
            <a:off x="1428700" y="2270266"/>
            <a:ext cx="4286400" cy="2040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Used Qwen-2-VL-7B Instruct to extract text from memes</a:t>
            </a:r>
            <a:endParaRPr b="0" i="0" sz="800" u="none" cap="none" strike="noStrike">
              <a:solidFill>
                <a:schemeClr val="dk1"/>
              </a:solidFill>
              <a:latin typeface="Calibri"/>
              <a:ea typeface="Calibri"/>
              <a:cs typeface="Calibri"/>
              <a:sym typeface="Calibri"/>
            </a:endParaRPr>
          </a:p>
        </p:txBody>
      </p:sp>
      <p:sp>
        <p:nvSpPr>
          <p:cNvPr id="469" name="Google Shape;469;p40"/>
          <p:cNvSpPr txBox="1"/>
          <p:nvPr/>
        </p:nvSpPr>
        <p:spPr>
          <a:xfrm>
            <a:off x="1428700" y="2623175"/>
            <a:ext cx="62739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Objects in the meme were detected using YOLOv8. Faces in the memes extracted using the Haar Cascade Classifier.</a:t>
            </a:r>
            <a:endParaRPr b="0" i="0" sz="800" u="none" cap="none" strike="noStrike">
              <a:solidFill>
                <a:schemeClr val="dk1"/>
              </a:solidFill>
              <a:latin typeface="Calibri"/>
              <a:ea typeface="Calibri"/>
              <a:cs typeface="Calibri"/>
              <a:sym typeface="Calibri"/>
            </a:endParaRPr>
          </a:p>
        </p:txBody>
      </p:sp>
      <p:sp>
        <p:nvSpPr>
          <p:cNvPr id="470" name="Google Shape;470;p40"/>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pSp>
        <p:nvGrpSpPr>
          <p:cNvPr id="471" name="Google Shape;471;p40"/>
          <p:cNvGrpSpPr/>
          <p:nvPr/>
        </p:nvGrpSpPr>
        <p:grpSpPr>
          <a:xfrm>
            <a:off x="543283" y="2585050"/>
            <a:ext cx="665254" cy="168725"/>
            <a:chOff x="736513" y="2765920"/>
            <a:chExt cx="846487" cy="224967"/>
          </a:xfrm>
        </p:grpSpPr>
        <p:sp>
          <p:nvSpPr>
            <p:cNvPr id="472" name="Google Shape;472;p40"/>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3" name="Google Shape;473;p40"/>
            <p:cNvSpPr txBox="1"/>
            <p:nvPr/>
          </p:nvSpPr>
          <p:spPr>
            <a:xfrm>
              <a:off x="939800" y="2765920"/>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474" name="Google Shape;474;p40"/>
          <p:cNvSpPr txBox="1"/>
          <p:nvPr/>
        </p:nvSpPr>
        <p:spPr>
          <a:xfrm>
            <a:off x="1428700" y="3089563"/>
            <a:ext cx="58251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Using DeepFace, extracted additional features such as gender, age, age group, emotion, and race</a:t>
            </a:r>
            <a:endParaRPr b="0" i="0" sz="800" u="none" cap="none" strike="noStrike">
              <a:solidFill>
                <a:schemeClr val="dk1"/>
              </a:solidFill>
              <a:latin typeface="Calibri"/>
              <a:ea typeface="Calibri"/>
              <a:cs typeface="Calibri"/>
              <a:sym typeface="Calibri"/>
            </a:endParaRPr>
          </a:p>
        </p:txBody>
      </p:sp>
      <p:grpSp>
        <p:nvGrpSpPr>
          <p:cNvPr id="475" name="Google Shape;475;p40"/>
          <p:cNvGrpSpPr/>
          <p:nvPr/>
        </p:nvGrpSpPr>
        <p:grpSpPr>
          <a:xfrm>
            <a:off x="539842" y="3594427"/>
            <a:ext cx="672097" cy="145998"/>
            <a:chOff x="736513" y="2877553"/>
            <a:chExt cx="863545" cy="194663"/>
          </a:xfrm>
        </p:grpSpPr>
        <p:sp>
          <p:nvSpPr>
            <p:cNvPr id="476" name="Google Shape;476;p40"/>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7" name="Google Shape;477;p40"/>
            <p:cNvSpPr txBox="1"/>
            <p:nvPr/>
          </p:nvSpPr>
          <p:spPr>
            <a:xfrm>
              <a:off x="956858" y="2893116"/>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478" name="Google Shape;478;p40"/>
          <p:cNvSpPr txBox="1"/>
          <p:nvPr/>
        </p:nvSpPr>
        <p:spPr>
          <a:xfrm>
            <a:off x="1352625" y="3555950"/>
            <a:ext cx="68217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All the features (text sentiment, detected objects, facial attributes) were combined into a unified representation for further analysis. </a:t>
            </a:r>
            <a:endParaRPr b="0" i="0" sz="800" u="none" cap="none" strike="noStrike">
              <a:solidFill>
                <a:schemeClr val="dk1"/>
              </a:solidFill>
              <a:latin typeface="Calibri"/>
              <a:ea typeface="Calibri"/>
              <a:cs typeface="Calibri"/>
              <a:sym typeface="Calibri"/>
            </a:endParaRPr>
          </a:p>
        </p:txBody>
      </p:sp>
      <p:grpSp>
        <p:nvGrpSpPr>
          <p:cNvPr id="479" name="Google Shape;479;p40"/>
          <p:cNvGrpSpPr/>
          <p:nvPr/>
        </p:nvGrpSpPr>
        <p:grpSpPr>
          <a:xfrm>
            <a:off x="555248" y="2291013"/>
            <a:ext cx="575024" cy="134325"/>
            <a:chOff x="743664" y="3586887"/>
            <a:chExt cx="787380" cy="179100"/>
          </a:xfrm>
        </p:grpSpPr>
        <p:sp>
          <p:nvSpPr>
            <p:cNvPr id="480" name="Google Shape;480;p40"/>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81" name="Google Shape;481;p40"/>
            <p:cNvSpPr txBox="1"/>
            <p:nvPr/>
          </p:nvSpPr>
          <p:spPr>
            <a:xfrm>
              <a:off x="887844" y="3586887"/>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5" name="Shape 485"/>
        <p:cNvGrpSpPr/>
        <p:nvPr/>
      </p:nvGrpSpPr>
      <p:grpSpPr>
        <a:xfrm>
          <a:off x="0" y="0"/>
          <a:ext cx="0" cy="0"/>
          <a:chOff x="0" y="0"/>
          <a:chExt cx="0" cy="0"/>
        </a:xfrm>
      </p:grpSpPr>
      <p:grpSp>
        <p:nvGrpSpPr>
          <p:cNvPr id="486" name="Google Shape;486;p41"/>
          <p:cNvGrpSpPr/>
          <p:nvPr/>
        </p:nvGrpSpPr>
        <p:grpSpPr>
          <a:xfrm>
            <a:off x="0" y="0"/>
            <a:ext cx="9144001" cy="5143500"/>
            <a:chOff x="0" y="0"/>
            <a:chExt cx="12192001" cy="6858000"/>
          </a:xfrm>
        </p:grpSpPr>
        <p:pic>
          <p:nvPicPr>
            <p:cNvPr id="487" name="Google Shape;487;p4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88" name="Google Shape;488;p4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89" name="Google Shape;489;p4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90" name="Google Shape;490;p4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91" name="Google Shape;491;p4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92" name="Google Shape;492;p4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93" name="Google Shape;493;p4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94" name="Google Shape;494;p4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495" name="Google Shape;495;p41"/>
          <p:cNvPicPr preferRelativeResize="0"/>
          <p:nvPr/>
        </p:nvPicPr>
        <p:blipFill rotWithShape="1">
          <a:blip r:embed="rId4">
            <a:alphaModFix/>
          </a:blip>
          <a:srcRect b="0" l="0" r="0" t="0"/>
          <a:stretch/>
        </p:blipFill>
        <p:spPr>
          <a:xfrm>
            <a:off x="264319" y="391150"/>
            <a:ext cx="297030" cy="297030"/>
          </a:xfrm>
          <a:prstGeom prst="rect">
            <a:avLst/>
          </a:prstGeom>
          <a:noFill/>
          <a:ln>
            <a:noFill/>
          </a:ln>
        </p:spPr>
      </p:pic>
      <p:sp>
        <p:nvSpPr>
          <p:cNvPr id="496" name="Google Shape;496;p41"/>
          <p:cNvSpPr txBox="1"/>
          <p:nvPr/>
        </p:nvSpPr>
        <p:spPr>
          <a:xfrm>
            <a:off x="628650" y="371700"/>
            <a:ext cx="4201800" cy="2715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700"/>
              <a:buFont typeface="Arial"/>
              <a:buNone/>
            </a:pPr>
            <a:r>
              <a:rPr b="1" i="0" lang="en" sz="1900" u="none" cap="none" strike="noStrike">
                <a:solidFill>
                  <a:srgbClr val="225870"/>
                </a:solidFill>
                <a:latin typeface="Microsoft Yahei"/>
                <a:ea typeface="Microsoft Yahei"/>
                <a:cs typeface="Microsoft Yahei"/>
                <a:sym typeface="Microsoft Yahei"/>
              </a:rPr>
              <a:t>Flow Chart for the Project</a:t>
            </a:r>
            <a:endParaRPr b="0" i="0" sz="1000" u="none" cap="none" strike="noStrike">
              <a:solidFill>
                <a:schemeClr val="dk1"/>
              </a:solidFill>
              <a:latin typeface="Calibri"/>
              <a:ea typeface="Calibri"/>
              <a:cs typeface="Calibri"/>
              <a:sym typeface="Calibri"/>
            </a:endParaRPr>
          </a:p>
        </p:txBody>
      </p:sp>
      <p:sp>
        <p:nvSpPr>
          <p:cNvPr id="497" name="Google Shape;497;p41"/>
          <p:cNvSpPr txBox="1"/>
          <p:nvPr/>
        </p:nvSpPr>
        <p:spPr>
          <a:xfrm>
            <a:off x="6682692" y="4767548"/>
            <a:ext cx="948000" cy="1731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000"/>
              <a:buFont typeface="Arial"/>
              <a:buNone/>
            </a:pPr>
            <a:r>
              <a:rPr b="0" i="0" lang="en" sz="1000" u="none" cap="none" strike="noStrike">
                <a:solidFill>
                  <a:srgbClr val="FFFFFF"/>
                </a:solidFill>
                <a:latin typeface="Microsoft YaHei"/>
                <a:ea typeface="Microsoft YaHei"/>
                <a:cs typeface="Microsoft YaHei"/>
                <a:sym typeface="Microsoft YaHei"/>
              </a:rPr>
              <a:t>Output</a:t>
            </a:r>
            <a:endParaRPr b="0" i="0" sz="800" u="none" cap="none" strike="noStrike">
              <a:solidFill>
                <a:schemeClr val="dk1"/>
              </a:solidFill>
              <a:latin typeface="Calibri"/>
              <a:ea typeface="Calibri"/>
              <a:cs typeface="Calibri"/>
              <a:sym typeface="Calibri"/>
            </a:endParaRPr>
          </a:p>
        </p:txBody>
      </p:sp>
      <p:sp>
        <p:nvSpPr>
          <p:cNvPr id="498" name="Google Shape;498;p41"/>
          <p:cNvSpPr/>
          <p:nvPr/>
        </p:nvSpPr>
        <p:spPr>
          <a:xfrm>
            <a:off x="411775" y="715400"/>
            <a:ext cx="1451703" cy="760261"/>
          </a:xfrm>
          <a:custGeom>
            <a:rect b="b" l="l" r="r" t="t"/>
            <a:pathLst>
              <a:path extrusionOk="0" h="835452" w="1733377">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9" name="Google Shape;499;p41"/>
          <p:cNvSpPr txBox="1"/>
          <p:nvPr/>
        </p:nvSpPr>
        <p:spPr>
          <a:xfrm>
            <a:off x="594175" y="998897"/>
            <a:ext cx="1086900" cy="59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000000"/>
                </a:solidFill>
                <a:latin typeface="Microsoft Yahei"/>
                <a:ea typeface="Microsoft Yahei"/>
                <a:cs typeface="Microsoft Yahei"/>
                <a:sym typeface="Microsoft Yahei"/>
              </a:rPr>
              <a:t>P</a:t>
            </a:r>
            <a:r>
              <a:rPr b="1" lang="en">
                <a:latin typeface="Microsoft Yahei"/>
                <a:ea typeface="Microsoft Yahei"/>
                <a:cs typeface="Microsoft Yahei"/>
                <a:sym typeface="Microsoft Yahei"/>
              </a:rPr>
              <a:t>ipeline 2</a:t>
            </a:r>
            <a:endParaRPr b="0" i="0" sz="1100" u="none" cap="none" strike="noStrike">
              <a:solidFill>
                <a:srgbClr val="000000"/>
              </a:solidFill>
              <a:latin typeface="Arial"/>
              <a:ea typeface="Arial"/>
              <a:cs typeface="Arial"/>
              <a:sym typeface="Arial"/>
            </a:endParaRPr>
          </a:p>
          <a:p>
            <a:pPr indent="0" lvl="0" marL="0" marR="0" rtl="0" algn="l">
              <a:lnSpc>
                <a:spcPct val="81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p:txBody>
      </p:sp>
      <p:cxnSp>
        <p:nvCxnSpPr>
          <p:cNvPr id="500" name="Google Shape;500;p41"/>
          <p:cNvCxnSpPr/>
          <p:nvPr/>
        </p:nvCxnSpPr>
        <p:spPr>
          <a:xfrm rot="10800000">
            <a:off x="566450" y="1307225"/>
            <a:ext cx="4200" cy="3144600"/>
          </a:xfrm>
          <a:prstGeom prst="straightConnector1">
            <a:avLst/>
          </a:prstGeom>
          <a:solidFill>
            <a:srgbClr val="212121"/>
          </a:solidFill>
          <a:ln cap="flat" cmpd="sng" w="12700">
            <a:solidFill>
              <a:srgbClr val="212121"/>
            </a:solidFill>
            <a:prstDash val="solid"/>
            <a:round/>
            <a:headEnd len="sm" w="sm" type="none"/>
            <a:tailEnd len="sm" w="sm" type="none"/>
          </a:ln>
        </p:spPr>
      </p:cxnSp>
      <p:grpSp>
        <p:nvGrpSpPr>
          <p:cNvPr id="501" name="Google Shape;501;p41"/>
          <p:cNvGrpSpPr/>
          <p:nvPr/>
        </p:nvGrpSpPr>
        <p:grpSpPr>
          <a:xfrm>
            <a:off x="539855" y="3042250"/>
            <a:ext cx="605810" cy="134325"/>
            <a:chOff x="743664" y="3586887"/>
            <a:chExt cx="787380" cy="179100"/>
          </a:xfrm>
        </p:grpSpPr>
        <p:sp>
          <p:nvSpPr>
            <p:cNvPr id="502" name="Google Shape;502;p41"/>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03" name="Google Shape;503;p41"/>
            <p:cNvSpPr txBox="1"/>
            <p:nvPr/>
          </p:nvSpPr>
          <p:spPr>
            <a:xfrm>
              <a:off x="887844" y="3586887"/>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504" name="Google Shape;504;p41"/>
          <p:cNvSpPr txBox="1"/>
          <p:nvPr/>
        </p:nvSpPr>
        <p:spPr>
          <a:xfrm>
            <a:off x="1504725" y="1598000"/>
            <a:ext cx="6030600" cy="296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800">
                <a:latin typeface="Microsoft YaHei"/>
                <a:ea typeface="Microsoft YaHei"/>
                <a:cs typeface="Microsoft YaHei"/>
                <a:sym typeface="Microsoft YaHei"/>
              </a:rPr>
              <a:t>Fine-Tuned Models for Hateful Meme Classification</a:t>
            </a:r>
            <a:endParaRPr b="0" i="0" u="none" cap="none" strike="noStrike">
              <a:solidFill>
                <a:schemeClr val="dk1"/>
              </a:solidFill>
              <a:latin typeface="Calibri"/>
              <a:ea typeface="Calibri"/>
              <a:cs typeface="Calibri"/>
              <a:sym typeface="Calibri"/>
            </a:endParaRPr>
          </a:p>
        </p:txBody>
      </p:sp>
      <p:sp>
        <p:nvSpPr>
          <p:cNvPr id="505" name="Google Shape;505;p41"/>
          <p:cNvSpPr txBox="1"/>
          <p:nvPr/>
        </p:nvSpPr>
        <p:spPr>
          <a:xfrm>
            <a:off x="1428700" y="2270275"/>
            <a:ext cx="74076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The features and labels generated from Pipeline 1 were used to create a custom dataset for training advanced models.</a:t>
            </a:r>
            <a:endParaRPr b="0" i="0" sz="800" u="none" cap="none" strike="noStrike">
              <a:solidFill>
                <a:schemeClr val="dk1"/>
              </a:solidFill>
              <a:latin typeface="Calibri"/>
              <a:ea typeface="Calibri"/>
              <a:cs typeface="Calibri"/>
              <a:sym typeface="Calibri"/>
            </a:endParaRPr>
          </a:p>
        </p:txBody>
      </p:sp>
      <p:sp>
        <p:nvSpPr>
          <p:cNvPr id="506" name="Google Shape;506;p41"/>
          <p:cNvSpPr txBox="1"/>
          <p:nvPr/>
        </p:nvSpPr>
        <p:spPr>
          <a:xfrm>
            <a:off x="1428700" y="2727875"/>
            <a:ext cx="6030600" cy="2040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We fine-tuned BERT-based models implemented in PyTorch and TensorFlow.</a:t>
            </a:r>
            <a:endParaRPr b="0" i="0" sz="800" u="none" cap="none" strike="noStrike">
              <a:solidFill>
                <a:schemeClr val="dk1"/>
              </a:solidFill>
              <a:latin typeface="Calibri"/>
              <a:ea typeface="Calibri"/>
              <a:cs typeface="Calibri"/>
              <a:sym typeface="Calibri"/>
            </a:endParaRPr>
          </a:p>
        </p:txBody>
      </p:sp>
      <p:sp>
        <p:nvSpPr>
          <p:cNvPr id="507" name="Google Shape;507;p41"/>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pSp>
        <p:nvGrpSpPr>
          <p:cNvPr id="508" name="Google Shape;508;p41"/>
          <p:cNvGrpSpPr/>
          <p:nvPr/>
        </p:nvGrpSpPr>
        <p:grpSpPr>
          <a:xfrm>
            <a:off x="543283" y="2701313"/>
            <a:ext cx="665254" cy="168725"/>
            <a:chOff x="736513" y="2765920"/>
            <a:chExt cx="846487" cy="224967"/>
          </a:xfrm>
        </p:grpSpPr>
        <p:sp>
          <p:nvSpPr>
            <p:cNvPr id="509" name="Google Shape;509;p41"/>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0" name="Google Shape;510;p41"/>
            <p:cNvSpPr txBox="1"/>
            <p:nvPr/>
          </p:nvSpPr>
          <p:spPr>
            <a:xfrm>
              <a:off x="939800" y="2765920"/>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511" name="Google Shape;511;p41"/>
          <p:cNvSpPr txBox="1"/>
          <p:nvPr/>
        </p:nvSpPr>
        <p:spPr>
          <a:xfrm>
            <a:off x="1390675" y="2976075"/>
            <a:ext cx="63120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RoBERTa and Qwen-2.5-5B Instruct were also fine-tuned on this dataset for text and image analysis. </a:t>
            </a:r>
            <a:endParaRPr b="0" i="0" sz="800" u="none" cap="none" strike="noStrike">
              <a:solidFill>
                <a:schemeClr val="dk1"/>
              </a:solidFill>
              <a:latin typeface="Calibri"/>
              <a:ea typeface="Calibri"/>
              <a:cs typeface="Calibri"/>
              <a:sym typeface="Calibri"/>
            </a:endParaRPr>
          </a:p>
        </p:txBody>
      </p:sp>
      <p:grpSp>
        <p:nvGrpSpPr>
          <p:cNvPr id="512" name="Google Shape;512;p41"/>
          <p:cNvGrpSpPr/>
          <p:nvPr/>
        </p:nvGrpSpPr>
        <p:grpSpPr>
          <a:xfrm>
            <a:off x="539842" y="3518352"/>
            <a:ext cx="672097" cy="145998"/>
            <a:chOff x="736513" y="2877553"/>
            <a:chExt cx="863545" cy="194663"/>
          </a:xfrm>
        </p:grpSpPr>
        <p:sp>
          <p:nvSpPr>
            <p:cNvPr id="513" name="Google Shape;513;p41"/>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4" name="Google Shape;514;p41"/>
            <p:cNvSpPr txBox="1"/>
            <p:nvPr/>
          </p:nvSpPr>
          <p:spPr>
            <a:xfrm>
              <a:off x="956858" y="2893116"/>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515" name="Google Shape;515;p41"/>
          <p:cNvSpPr txBox="1"/>
          <p:nvPr/>
        </p:nvSpPr>
        <p:spPr>
          <a:xfrm>
            <a:off x="1352625" y="3494100"/>
            <a:ext cx="68217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These models combined text and image inputs, leveraging the custom dataset to classify hateful memes with enhanced accuracy.</a:t>
            </a:r>
            <a:endParaRPr b="0" i="0" sz="800" u="none" cap="none" strike="noStrike">
              <a:solidFill>
                <a:schemeClr val="dk1"/>
              </a:solidFill>
              <a:latin typeface="Calibri"/>
              <a:ea typeface="Calibri"/>
              <a:cs typeface="Calibri"/>
              <a:sym typeface="Calibri"/>
            </a:endParaRPr>
          </a:p>
        </p:txBody>
      </p:sp>
      <p:grpSp>
        <p:nvGrpSpPr>
          <p:cNvPr id="516" name="Google Shape;516;p41"/>
          <p:cNvGrpSpPr/>
          <p:nvPr/>
        </p:nvGrpSpPr>
        <p:grpSpPr>
          <a:xfrm>
            <a:off x="555248" y="2291013"/>
            <a:ext cx="575024" cy="134325"/>
            <a:chOff x="743664" y="3586887"/>
            <a:chExt cx="787380" cy="179100"/>
          </a:xfrm>
        </p:grpSpPr>
        <p:sp>
          <p:nvSpPr>
            <p:cNvPr id="517" name="Google Shape;517;p41"/>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8" name="Google Shape;518;p41"/>
            <p:cNvSpPr txBox="1"/>
            <p:nvPr/>
          </p:nvSpPr>
          <p:spPr>
            <a:xfrm>
              <a:off x="887844" y="3586887"/>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pic>
        <p:nvPicPr>
          <p:cNvPr id="523" name="Google Shape;523;p42"/>
          <p:cNvPicPr preferRelativeResize="0"/>
          <p:nvPr/>
        </p:nvPicPr>
        <p:blipFill rotWithShape="1">
          <a:blip r:embed="rId3">
            <a:alphaModFix/>
          </a:blip>
          <a:srcRect b="0" l="0" r="0" t="0"/>
          <a:stretch/>
        </p:blipFill>
        <p:spPr>
          <a:xfrm>
            <a:off x="264319" y="391150"/>
            <a:ext cx="297030" cy="297030"/>
          </a:xfrm>
          <a:prstGeom prst="rect">
            <a:avLst/>
          </a:prstGeom>
          <a:noFill/>
          <a:ln>
            <a:noFill/>
          </a:ln>
        </p:spPr>
      </p:pic>
      <p:sp>
        <p:nvSpPr>
          <p:cNvPr id="524" name="Google Shape;524;p42"/>
          <p:cNvSpPr txBox="1"/>
          <p:nvPr/>
        </p:nvSpPr>
        <p:spPr>
          <a:xfrm>
            <a:off x="628650" y="371700"/>
            <a:ext cx="4201800" cy="2715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700"/>
              <a:buFont typeface="Arial"/>
              <a:buNone/>
            </a:pPr>
            <a:r>
              <a:rPr b="1" i="0" lang="en" sz="1900" u="none" cap="none" strike="noStrike">
                <a:solidFill>
                  <a:srgbClr val="225870"/>
                </a:solidFill>
                <a:latin typeface="Microsoft Yahei"/>
                <a:ea typeface="Microsoft Yahei"/>
                <a:cs typeface="Microsoft Yahei"/>
                <a:sym typeface="Microsoft Yahei"/>
              </a:rPr>
              <a:t>Flow Chart for the Project</a:t>
            </a:r>
            <a:endParaRPr b="0" i="0" sz="1000" u="none" cap="none" strike="noStrike">
              <a:solidFill>
                <a:schemeClr val="dk1"/>
              </a:solidFill>
              <a:latin typeface="Calibri"/>
              <a:ea typeface="Calibri"/>
              <a:cs typeface="Calibri"/>
              <a:sym typeface="Calibri"/>
            </a:endParaRPr>
          </a:p>
        </p:txBody>
      </p:sp>
      <p:sp>
        <p:nvSpPr>
          <p:cNvPr id="525" name="Google Shape;525;p42"/>
          <p:cNvSpPr txBox="1"/>
          <p:nvPr/>
        </p:nvSpPr>
        <p:spPr>
          <a:xfrm>
            <a:off x="6682692" y="4767548"/>
            <a:ext cx="948000" cy="1731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000"/>
              <a:buFont typeface="Arial"/>
              <a:buNone/>
            </a:pPr>
            <a:r>
              <a:rPr b="0" i="0" lang="en" sz="1000" u="none" cap="none" strike="noStrike">
                <a:solidFill>
                  <a:srgbClr val="FFFFFF"/>
                </a:solidFill>
                <a:latin typeface="Microsoft YaHei"/>
                <a:ea typeface="Microsoft YaHei"/>
                <a:cs typeface="Microsoft YaHei"/>
                <a:sym typeface="Microsoft YaHei"/>
              </a:rPr>
              <a:t>Output</a:t>
            </a:r>
            <a:endParaRPr b="0" i="0" sz="800" u="none" cap="none" strike="noStrike">
              <a:solidFill>
                <a:schemeClr val="dk1"/>
              </a:solidFill>
              <a:latin typeface="Calibri"/>
              <a:ea typeface="Calibri"/>
              <a:cs typeface="Calibri"/>
              <a:sym typeface="Calibri"/>
            </a:endParaRPr>
          </a:p>
        </p:txBody>
      </p:sp>
      <p:sp>
        <p:nvSpPr>
          <p:cNvPr id="526" name="Google Shape;526;p42"/>
          <p:cNvSpPr/>
          <p:nvPr/>
        </p:nvSpPr>
        <p:spPr>
          <a:xfrm>
            <a:off x="411775" y="715400"/>
            <a:ext cx="1451703" cy="760261"/>
          </a:xfrm>
          <a:custGeom>
            <a:rect b="b" l="l" r="r" t="t"/>
            <a:pathLst>
              <a:path extrusionOk="0" h="835452" w="1733377">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7" name="Google Shape;527;p42"/>
          <p:cNvSpPr txBox="1"/>
          <p:nvPr/>
        </p:nvSpPr>
        <p:spPr>
          <a:xfrm>
            <a:off x="594175" y="998897"/>
            <a:ext cx="1086900" cy="59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000000"/>
                </a:solidFill>
                <a:latin typeface="Microsoft Yahei"/>
                <a:ea typeface="Microsoft Yahei"/>
                <a:cs typeface="Microsoft Yahei"/>
                <a:sym typeface="Microsoft Yahei"/>
              </a:rPr>
              <a:t>P</a:t>
            </a:r>
            <a:r>
              <a:rPr b="1" lang="en">
                <a:latin typeface="Microsoft Yahei"/>
                <a:ea typeface="Microsoft Yahei"/>
                <a:cs typeface="Microsoft Yahei"/>
                <a:sym typeface="Microsoft Yahei"/>
              </a:rPr>
              <a:t>ipeline 3</a:t>
            </a:r>
            <a:endParaRPr b="0" i="0" sz="1100" u="none" cap="none" strike="noStrike">
              <a:solidFill>
                <a:srgbClr val="000000"/>
              </a:solidFill>
              <a:latin typeface="Arial"/>
              <a:ea typeface="Arial"/>
              <a:cs typeface="Arial"/>
              <a:sym typeface="Arial"/>
            </a:endParaRPr>
          </a:p>
          <a:p>
            <a:pPr indent="0" lvl="0" marL="0" marR="0" rtl="0" algn="l">
              <a:lnSpc>
                <a:spcPct val="81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Yahei"/>
              <a:ea typeface="Microsoft Yahei"/>
              <a:cs typeface="Microsoft Yahei"/>
              <a:sym typeface="Microsoft Yahei"/>
            </a:endParaRPr>
          </a:p>
        </p:txBody>
      </p:sp>
      <p:cxnSp>
        <p:nvCxnSpPr>
          <p:cNvPr id="528" name="Google Shape;528;p42"/>
          <p:cNvCxnSpPr/>
          <p:nvPr/>
        </p:nvCxnSpPr>
        <p:spPr>
          <a:xfrm rot="10800000">
            <a:off x="566450" y="1307225"/>
            <a:ext cx="4200" cy="3144600"/>
          </a:xfrm>
          <a:prstGeom prst="straightConnector1">
            <a:avLst/>
          </a:prstGeom>
          <a:solidFill>
            <a:srgbClr val="212121"/>
          </a:solidFill>
          <a:ln cap="flat" cmpd="sng" w="12700">
            <a:solidFill>
              <a:srgbClr val="212121"/>
            </a:solidFill>
            <a:prstDash val="solid"/>
            <a:round/>
            <a:headEnd len="sm" w="sm" type="none"/>
            <a:tailEnd len="sm" w="sm" type="none"/>
          </a:ln>
        </p:spPr>
      </p:cxnSp>
      <p:grpSp>
        <p:nvGrpSpPr>
          <p:cNvPr id="529" name="Google Shape;529;p42"/>
          <p:cNvGrpSpPr/>
          <p:nvPr/>
        </p:nvGrpSpPr>
        <p:grpSpPr>
          <a:xfrm>
            <a:off x="539855" y="3042250"/>
            <a:ext cx="605810" cy="134325"/>
            <a:chOff x="743664" y="3586887"/>
            <a:chExt cx="787380" cy="179100"/>
          </a:xfrm>
        </p:grpSpPr>
        <p:sp>
          <p:nvSpPr>
            <p:cNvPr id="530" name="Google Shape;530;p42"/>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1" name="Google Shape;531;p42"/>
            <p:cNvSpPr txBox="1"/>
            <p:nvPr/>
          </p:nvSpPr>
          <p:spPr>
            <a:xfrm>
              <a:off x="887844" y="3586887"/>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532" name="Google Shape;532;p42"/>
          <p:cNvSpPr txBox="1"/>
          <p:nvPr/>
        </p:nvSpPr>
        <p:spPr>
          <a:xfrm>
            <a:off x="1504725" y="1598000"/>
            <a:ext cx="5406600" cy="296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800">
                <a:latin typeface="Microsoft YaHei"/>
                <a:ea typeface="Microsoft YaHei"/>
                <a:cs typeface="Microsoft YaHei"/>
                <a:sym typeface="Microsoft YaHei"/>
              </a:rPr>
              <a:t>Pre-Trained Model with Multimodal Inputs</a:t>
            </a:r>
            <a:endParaRPr b="0" i="0" u="none" cap="none" strike="noStrike">
              <a:solidFill>
                <a:schemeClr val="dk1"/>
              </a:solidFill>
              <a:latin typeface="Calibri"/>
              <a:ea typeface="Calibri"/>
              <a:cs typeface="Calibri"/>
              <a:sym typeface="Calibri"/>
            </a:endParaRPr>
          </a:p>
        </p:txBody>
      </p:sp>
      <p:sp>
        <p:nvSpPr>
          <p:cNvPr id="533" name="Google Shape;533;p42"/>
          <p:cNvSpPr txBox="1"/>
          <p:nvPr/>
        </p:nvSpPr>
        <p:spPr>
          <a:xfrm>
            <a:off x="1428700" y="2511850"/>
            <a:ext cx="66087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We utilized the Qwen-2-VL-7B Instruct model to process both the extracted text and image tags simultaneously</a:t>
            </a:r>
            <a:endParaRPr b="0" i="0" sz="800" u="none" cap="none" strike="noStrike">
              <a:solidFill>
                <a:schemeClr val="dk1"/>
              </a:solidFill>
              <a:latin typeface="Calibri"/>
              <a:ea typeface="Calibri"/>
              <a:cs typeface="Calibri"/>
              <a:sym typeface="Calibri"/>
            </a:endParaRPr>
          </a:p>
        </p:txBody>
      </p:sp>
      <p:sp>
        <p:nvSpPr>
          <p:cNvPr id="534" name="Google Shape;534;p4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pSp>
        <p:nvGrpSpPr>
          <p:cNvPr id="535" name="Google Shape;535;p42"/>
          <p:cNvGrpSpPr/>
          <p:nvPr/>
        </p:nvGrpSpPr>
        <p:grpSpPr>
          <a:xfrm>
            <a:off x="543283" y="2511850"/>
            <a:ext cx="665254" cy="168725"/>
            <a:chOff x="736513" y="2765920"/>
            <a:chExt cx="846487" cy="224967"/>
          </a:xfrm>
        </p:grpSpPr>
        <p:sp>
          <p:nvSpPr>
            <p:cNvPr id="536" name="Google Shape;536;p42"/>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7" name="Google Shape;537;p42"/>
            <p:cNvSpPr txBox="1"/>
            <p:nvPr/>
          </p:nvSpPr>
          <p:spPr>
            <a:xfrm>
              <a:off x="939800" y="2765920"/>
              <a:ext cx="643200" cy="17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200"/>
                <a:buFont typeface="Arial"/>
                <a:buNone/>
              </a:pPr>
              <a:r>
                <a:t/>
              </a:r>
              <a:endParaRPr b="0" i="0" sz="800" u="none" cap="none" strike="noStrike">
                <a:solidFill>
                  <a:schemeClr val="dk1"/>
                </a:solidFill>
                <a:latin typeface="Calibri"/>
                <a:ea typeface="Calibri"/>
                <a:cs typeface="Calibri"/>
                <a:sym typeface="Calibri"/>
              </a:endParaRPr>
            </a:p>
          </p:txBody>
        </p:sp>
      </p:grpSp>
      <p:sp>
        <p:nvSpPr>
          <p:cNvPr id="538" name="Google Shape;538;p42"/>
          <p:cNvSpPr txBox="1"/>
          <p:nvPr/>
        </p:nvSpPr>
        <p:spPr>
          <a:xfrm>
            <a:off x="1390675" y="2976075"/>
            <a:ext cx="5825100" cy="413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lang="en" sz="1200">
                <a:latin typeface="Microsoft YaHei"/>
                <a:ea typeface="Microsoft YaHei"/>
                <a:cs typeface="Microsoft YaHei"/>
                <a:sym typeface="Microsoft YaHei"/>
              </a:rPr>
              <a:t>This pre-trained model directly provided predictions and explanations for the classification task. </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 name="Shape 542"/>
        <p:cNvGrpSpPr/>
        <p:nvPr/>
      </p:nvGrpSpPr>
      <p:grpSpPr>
        <a:xfrm>
          <a:off x="0" y="0"/>
          <a:ext cx="0" cy="0"/>
          <a:chOff x="0" y="0"/>
          <a:chExt cx="0" cy="0"/>
        </a:xfrm>
      </p:grpSpPr>
      <p:grpSp>
        <p:nvGrpSpPr>
          <p:cNvPr id="543" name="Google Shape;543;p43"/>
          <p:cNvGrpSpPr/>
          <p:nvPr/>
        </p:nvGrpSpPr>
        <p:grpSpPr>
          <a:xfrm>
            <a:off x="0" y="0"/>
            <a:ext cx="9144001" cy="5143500"/>
            <a:chOff x="0" y="0"/>
            <a:chExt cx="12192001" cy="6858000"/>
          </a:xfrm>
        </p:grpSpPr>
        <p:pic>
          <p:nvPicPr>
            <p:cNvPr id="544" name="Google Shape;544;p4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45" name="Google Shape;545;p4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46" name="Google Shape;546;p4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47" name="Google Shape;547;p4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48" name="Google Shape;548;p4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49" name="Google Shape;549;p4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50" name="Google Shape;550;p4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51" name="Google Shape;551;p4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52" name="Google Shape;552;p43"/>
          <p:cNvSpPr txBox="1"/>
          <p:nvPr/>
        </p:nvSpPr>
        <p:spPr>
          <a:xfrm>
            <a:off x="354650" y="176300"/>
            <a:ext cx="6542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Text Extraction - Qwen2-VL-7B-Instruct</a:t>
            </a:r>
            <a:endParaRPr b="0" i="0" sz="800" u="none" cap="none" strike="noStrike">
              <a:solidFill>
                <a:schemeClr val="dk1"/>
              </a:solidFill>
              <a:latin typeface="Calibri"/>
              <a:ea typeface="Calibri"/>
              <a:cs typeface="Calibri"/>
              <a:sym typeface="Calibri"/>
            </a:endParaRPr>
          </a:p>
        </p:txBody>
      </p:sp>
      <p:sp>
        <p:nvSpPr>
          <p:cNvPr id="553" name="Google Shape;553;p43"/>
          <p:cNvSpPr txBox="1"/>
          <p:nvPr/>
        </p:nvSpPr>
        <p:spPr>
          <a:xfrm>
            <a:off x="152400" y="681488"/>
            <a:ext cx="4596900" cy="44283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Qwen/Qwen2-VL-7B-Instruct</a:t>
            </a:r>
            <a:r>
              <a:rPr b="1" baseline="30000" lang="en" sz="1100" u="sng">
                <a:solidFill>
                  <a:schemeClr val="hlink"/>
                </a:solidFill>
                <a:hlinkClick r:id="rId4"/>
              </a:rPr>
              <a:t>[11]</a:t>
            </a:r>
            <a:r>
              <a:rPr lang="en" sz="1100">
                <a:solidFill>
                  <a:schemeClr val="dk1"/>
                </a:solidFill>
              </a:rPr>
              <a:t>: A large multimodal model designed to understand and generate text and images.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Purpose</a:t>
            </a:r>
            <a:r>
              <a:rPr lang="en" sz="1100">
                <a:solidFill>
                  <a:schemeClr val="dk1"/>
                </a:solidFill>
              </a:rPr>
              <a:t>: It can perform tasks like image captioning, visual question answering, and generating responses based on visual inputs.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Input Processing</a:t>
            </a:r>
            <a:r>
              <a:rPr lang="en" sz="1100">
                <a:solidFill>
                  <a:schemeClr val="dk1"/>
                </a:solidFill>
              </a:rPr>
              <a:t>: Accepts both text and image inputs for understanding context.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Feature Extraction</a:t>
            </a:r>
            <a:r>
              <a:rPr lang="en" sz="1100">
                <a:solidFill>
                  <a:schemeClr val="dk1"/>
                </a:solidFill>
              </a:rPr>
              <a:t>: Uses deep learning techniques to analyze and extract features from images and text.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Multimodal Integration</a:t>
            </a:r>
            <a:r>
              <a:rPr lang="en" sz="1100">
                <a:solidFill>
                  <a:schemeClr val="dk1"/>
                </a:solidFill>
              </a:rPr>
              <a:t>: Combines features from both modalities (text and images) to understand relationships and context.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Response Generation</a:t>
            </a:r>
            <a:r>
              <a:rPr lang="en" sz="1100">
                <a:solidFill>
                  <a:schemeClr val="dk1"/>
                </a:solidFill>
              </a:rPr>
              <a:t>: Generates coherent text responses or captions based on the integrated features.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Fine-tuning</a:t>
            </a:r>
            <a:r>
              <a:rPr lang="en" sz="1100">
                <a:solidFill>
                  <a:schemeClr val="dk1"/>
                </a:solidFill>
              </a:rPr>
              <a:t>: Can be fine-tuned on specific tasks to improve performance and accuracy in diverse applications.</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sz="1100"/>
          </a:p>
        </p:txBody>
      </p:sp>
      <p:sp>
        <p:nvSpPr>
          <p:cNvPr id="554" name="Google Shape;554;p43"/>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55" name="Google Shape;555;p43"/>
          <p:cNvPicPr preferRelativeResize="0"/>
          <p:nvPr/>
        </p:nvPicPr>
        <p:blipFill>
          <a:blip r:embed="rId5">
            <a:alphaModFix/>
          </a:blip>
          <a:stretch>
            <a:fillRect/>
          </a:stretch>
        </p:blipFill>
        <p:spPr>
          <a:xfrm>
            <a:off x="4782075" y="1235413"/>
            <a:ext cx="4172001" cy="267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44"/>
          <p:cNvGrpSpPr/>
          <p:nvPr/>
        </p:nvGrpSpPr>
        <p:grpSpPr>
          <a:xfrm>
            <a:off x="0" y="0"/>
            <a:ext cx="9144001" cy="5143500"/>
            <a:chOff x="0" y="0"/>
            <a:chExt cx="12192001" cy="6858000"/>
          </a:xfrm>
        </p:grpSpPr>
        <p:pic>
          <p:nvPicPr>
            <p:cNvPr id="561" name="Google Shape;561;p4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62" name="Google Shape;562;p4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63" name="Google Shape;563;p4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64" name="Google Shape;564;p4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65" name="Google Shape;565;p4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66" name="Google Shape;566;p4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67" name="Google Shape;567;p4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68" name="Google Shape;568;p4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69" name="Google Shape;569;p44"/>
          <p:cNvSpPr txBox="1"/>
          <p:nvPr/>
        </p:nvSpPr>
        <p:spPr>
          <a:xfrm>
            <a:off x="2187550" y="493075"/>
            <a:ext cx="432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570" name="Google Shape;570;p44"/>
          <p:cNvGrpSpPr/>
          <p:nvPr/>
        </p:nvGrpSpPr>
        <p:grpSpPr>
          <a:xfrm>
            <a:off x="0" y="-453875"/>
            <a:ext cx="9144001" cy="5143500"/>
            <a:chOff x="0" y="0"/>
            <a:chExt cx="12192001" cy="6858000"/>
          </a:xfrm>
        </p:grpSpPr>
        <p:pic>
          <p:nvPicPr>
            <p:cNvPr id="571" name="Google Shape;571;p4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72" name="Google Shape;572;p4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73" name="Google Shape;573;p4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74" name="Google Shape;574;p4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75" name="Google Shape;575;p4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76" name="Google Shape;576;p4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77" name="Google Shape;577;p4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78" name="Google Shape;578;p4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79" name="Google Shape;579;p44"/>
          <p:cNvSpPr txBox="1"/>
          <p:nvPr/>
        </p:nvSpPr>
        <p:spPr>
          <a:xfrm>
            <a:off x="373069" y="76481"/>
            <a:ext cx="5199000" cy="46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225870"/>
                </a:solidFill>
              </a:rPr>
              <a:t>Sentiment Analysis</a:t>
            </a:r>
            <a:endParaRPr b="1" i="0" sz="1100" u="none" cap="none" strike="noStrike">
              <a:solidFill>
                <a:srgbClr val="000000"/>
              </a:solidFill>
            </a:endParaRPr>
          </a:p>
        </p:txBody>
      </p:sp>
      <p:sp>
        <p:nvSpPr>
          <p:cNvPr id="580" name="Google Shape;580;p44"/>
          <p:cNvSpPr txBox="1"/>
          <p:nvPr/>
        </p:nvSpPr>
        <p:spPr>
          <a:xfrm>
            <a:off x="37525" y="943600"/>
            <a:ext cx="5025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LSTM Models are used for sentiment analysis, determining the emotional tone of the text (positive, neutral, negative). The LSTM model helps capture long-term dependencies in text, making it effective for understanding context and sentiment in potentially hateful content.</a:t>
            </a:r>
            <a:endParaRPr/>
          </a:p>
          <a:p>
            <a:pPr indent="0" lvl="0" marL="0" rtl="0" algn="l">
              <a:spcBef>
                <a:spcPts val="0"/>
              </a:spcBef>
              <a:spcAft>
                <a:spcPts val="0"/>
              </a:spcAft>
              <a:buNone/>
            </a:pPr>
            <a:r>
              <a:t/>
            </a:r>
            <a:endParaRPr/>
          </a:p>
        </p:txBody>
      </p:sp>
      <p:pic>
        <p:nvPicPr>
          <p:cNvPr id="581" name="Google Shape;581;p44"/>
          <p:cNvPicPr preferRelativeResize="0"/>
          <p:nvPr/>
        </p:nvPicPr>
        <p:blipFill>
          <a:blip r:embed="rId4">
            <a:alphaModFix/>
          </a:blip>
          <a:stretch>
            <a:fillRect/>
          </a:stretch>
        </p:blipFill>
        <p:spPr>
          <a:xfrm>
            <a:off x="71925" y="2350725"/>
            <a:ext cx="4851949" cy="2567500"/>
          </a:xfrm>
          <a:prstGeom prst="rect">
            <a:avLst/>
          </a:prstGeom>
          <a:noFill/>
          <a:ln>
            <a:noFill/>
          </a:ln>
        </p:spPr>
      </p:pic>
      <p:pic>
        <p:nvPicPr>
          <p:cNvPr id="582" name="Google Shape;582;p44"/>
          <p:cNvPicPr preferRelativeResize="0"/>
          <p:nvPr/>
        </p:nvPicPr>
        <p:blipFill>
          <a:blip r:embed="rId5">
            <a:alphaModFix/>
          </a:blip>
          <a:stretch>
            <a:fillRect/>
          </a:stretch>
        </p:blipFill>
        <p:spPr>
          <a:xfrm>
            <a:off x="5453850" y="1003675"/>
            <a:ext cx="3273825" cy="30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45"/>
          <p:cNvGrpSpPr/>
          <p:nvPr/>
        </p:nvGrpSpPr>
        <p:grpSpPr>
          <a:xfrm>
            <a:off x="-43650" y="0"/>
            <a:ext cx="9144001" cy="5143500"/>
            <a:chOff x="0" y="0"/>
            <a:chExt cx="12192001" cy="6858000"/>
          </a:xfrm>
        </p:grpSpPr>
        <p:pic>
          <p:nvPicPr>
            <p:cNvPr id="588" name="Google Shape;588;p4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89" name="Google Shape;589;p4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90" name="Google Shape;590;p4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91" name="Google Shape;591;p4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92" name="Google Shape;592;p4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93" name="Google Shape;593;p4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94" name="Google Shape;594;p4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95" name="Google Shape;595;p4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96" name="Google Shape;596;p45"/>
          <p:cNvSpPr txBox="1"/>
          <p:nvPr/>
        </p:nvSpPr>
        <p:spPr>
          <a:xfrm>
            <a:off x="419963" y="227831"/>
            <a:ext cx="6709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Object Detection with YOLOv</a:t>
            </a:r>
            <a:r>
              <a:rPr b="1" lang="en" sz="2100">
                <a:solidFill>
                  <a:srgbClr val="225870"/>
                </a:solidFill>
                <a:latin typeface="Microsoft Yahei"/>
                <a:ea typeface="Microsoft Yahei"/>
                <a:cs typeface="Microsoft Yahei"/>
                <a:sym typeface="Microsoft Yahei"/>
              </a:rPr>
              <a:t>8</a:t>
            </a:r>
            <a:r>
              <a:rPr b="1" i="0" lang="en" sz="2100" u="none" cap="none" strike="noStrike">
                <a:solidFill>
                  <a:srgbClr val="225870"/>
                </a:solidFill>
                <a:latin typeface="Microsoft Yahei"/>
                <a:ea typeface="Microsoft Yahei"/>
                <a:cs typeface="Microsoft Yahei"/>
                <a:sym typeface="Microsoft Yahei"/>
              </a:rPr>
              <a:t> Mode</a:t>
            </a:r>
            <a:r>
              <a:rPr b="1" lang="en" sz="2100">
                <a:solidFill>
                  <a:srgbClr val="225870"/>
                </a:solidFill>
                <a:latin typeface="Microsoft Yahei"/>
                <a:ea typeface="Microsoft Yahei"/>
                <a:cs typeface="Microsoft Yahei"/>
                <a:sym typeface="Microsoft Yahei"/>
              </a:rPr>
              <a:t>l</a:t>
            </a:r>
            <a:endParaRPr b="0" i="0" sz="2100" u="none" cap="none" strike="noStrike">
              <a:solidFill>
                <a:schemeClr val="dk2"/>
              </a:solidFill>
              <a:latin typeface="Arial"/>
              <a:ea typeface="Arial"/>
              <a:cs typeface="Arial"/>
              <a:sym typeface="Arial"/>
            </a:endParaRPr>
          </a:p>
        </p:txBody>
      </p:sp>
      <p:sp>
        <p:nvSpPr>
          <p:cNvPr id="597" name="Google Shape;597;p45"/>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98" name="Google Shape;598;p45"/>
          <p:cNvPicPr preferRelativeResize="0"/>
          <p:nvPr/>
        </p:nvPicPr>
        <p:blipFill>
          <a:blip r:embed="rId4">
            <a:alphaModFix/>
          </a:blip>
          <a:stretch>
            <a:fillRect/>
          </a:stretch>
        </p:blipFill>
        <p:spPr>
          <a:xfrm>
            <a:off x="1050675" y="851625"/>
            <a:ext cx="2847975" cy="3810000"/>
          </a:xfrm>
          <a:prstGeom prst="rect">
            <a:avLst/>
          </a:prstGeom>
          <a:noFill/>
          <a:ln>
            <a:noFill/>
          </a:ln>
        </p:spPr>
      </p:pic>
      <p:pic>
        <p:nvPicPr>
          <p:cNvPr id="599" name="Google Shape;599;p45"/>
          <p:cNvPicPr preferRelativeResize="0"/>
          <p:nvPr/>
        </p:nvPicPr>
        <p:blipFill rotWithShape="1">
          <a:blip r:embed="rId5">
            <a:alphaModFix/>
          </a:blip>
          <a:srcRect b="6557" l="0" r="0" t="10750"/>
          <a:stretch/>
        </p:blipFill>
        <p:spPr>
          <a:xfrm>
            <a:off x="4634575" y="631674"/>
            <a:ext cx="4389798" cy="397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grpSp>
        <p:nvGrpSpPr>
          <p:cNvPr id="183" name="Google Shape;183;p28"/>
          <p:cNvGrpSpPr/>
          <p:nvPr/>
        </p:nvGrpSpPr>
        <p:grpSpPr>
          <a:xfrm>
            <a:off x="0" y="-13567"/>
            <a:ext cx="9144001" cy="5143500"/>
            <a:chOff x="0" y="-32588"/>
            <a:chExt cx="12192001" cy="6858000"/>
          </a:xfrm>
        </p:grpSpPr>
        <p:pic>
          <p:nvPicPr>
            <p:cNvPr id="184" name="Google Shape;184;p28"/>
            <p:cNvPicPr preferRelativeResize="0"/>
            <p:nvPr/>
          </p:nvPicPr>
          <p:blipFill rotWithShape="1">
            <a:blip r:embed="rId3">
              <a:alphaModFix/>
            </a:blip>
            <a:srcRect b="0" l="0" r="0" t="0"/>
            <a:stretch/>
          </p:blipFill>
          <p:spPr>
            <a:xfrm>
              <a:off x="0" y="-32588"/>
              <a:ext cx="3924300" cy="3924300"/>
            </a:xfrm>
            <a:prstGeom prst="rect">
              <a:avLst/>
            </a:prstGeom>
            <a:noFill/>
            <a:ln>
              <a:noFill/>
            </a:ln>
          </p:spPr>
        </p:pic>
        <p:pic>
          <p:nvPicPr>
            <p:cNvPr id="185" name="Google Shape;185;p28"/>
            <p:cNvPicPr preferRelativeResize="0"/>
            <p:nvPr/>
          </p:nvPicPr>
          <p:blipFill rotWithShape="1">
            <a:blip r:embed="rId3">
              <a:alphaModFix/>
            </a:blip>
            <a:srcRect b="0" l="0" r="0" t="0"/>
            <a:stretch/>
          </p:blipFill>
          <p:spPr>
            <a:xfrm>
              <a:off x="3924300" y="-32588"/>
              <a:ext cx="3924300" cy="3924300"/>
            </a:xfrm>
            <a:prstGeom prst="rect">
              <a:avLst/>
            </a:prstGeom>
            <a:noFill/>
            <a:ln>
              <a:noFill/>
            </a:ln>
          </p:spPr>
        </p:pic>
        <p:pic>
          <p:nvPicPr>
            <p:cNvPr id="186" name="Google Shape;186;p28"/>
            <p:cNvPicPr preferRelativeResize="0"/>
            <p:nvPr/>
          </p:nvPicPr>
          <p:blipFill rotWithShape="1">
            <a:blip r:embed="rId3">
              <a:alphaModFix/>
            </a:blip>
            <a:srcRect b="0" l="0" r="0" t="0"/>
            <a:stretch/>
          </p:blipFill>
          <p:spPr>
            <a:xfrm>
              <a:off x="7848600" y="-32588"/>
              <a:ext cx="3924300" cy="3924300"/>
            </a:xfrm>
            <a:prstGeom prst="rect">
              <a:avLst/>
            </a:prstGeom>
            <a:noFill/>
            <a:ln>
              <a:noFill/>
            </a:ln>
          </p:spPr>
        </p:pic>
        <p:pic>
          <p:nvPicPr>
            <p:cNvPr id="187" name="Google Shape;187;p28"/>
            <p:cNvPicPr preferRelativeResize="0"/>
            <p:nvPr/>
          </p:nvPicPr>
          <p:blipFill rotWithShape="1">
            <a:blip r:embed="rId3">
              <a:alphaModFix/>
            </a:blip>
            <a:srcRect b="0" l="0" r="0" t="0"/>
            <a:stretch/>
          </p:blipFill>
          <p:spPr>
            <a:xfrm>
              <a:off x="0" y="3891712"/>
              <a:ext cx="3924300" cy="2933700"/>
            </a:xfrm>
            <a:prstGeom prst="rect">
              <a:avLst/>
            </a:prstGeom>
            <a:noFill/>
            <a:ln>
              <a:noFill/>
            </a:ln>
          </p:spPr>
        </p:pic>
        <p:pic>
          <p:nvPicPr>
            <p:cNvPr id="188" name="Google Shape;188;p28"/>
            <p:cNvPicPr preferRelativeResize="0"/>
            <p:nvPr/>
          </p:nvPicPr>
          <p:blipFill rotWithShape="1">
            <a:blip r:embed="rId3">
              <a:alphaModFix/>
            </a:blip>
            <a:srcRect b="0" l="0" r="0" t="0"/>
            <a:stretch/>
          </p:blipFill>
          <p:spPr>
            <a:xfrm>
              <a:off x="3924300" y="3891712"/>
              <a:ext cx="3924300" cy="2933700"/>
            </a:xfrm>
            <a:prstGeom prst="rect">
              <a:avLst/>
            </a:prstGeom>
            <a:noFill/>
            <a:ln>
              <a:noFill/>
            </a:ln>
          </p:spPr>
        </p:pic>
        <p:pic>
          <p:nvPicPr>
            <p:cNvPr id="189" name="Google Shape;189;p28"/>
            <p:cNvPicPr preferRelativeResize="0"/>
            <p:nvPr/>
          </p:nvPicPr>
          <p:blipFill rotWithShape="1">
            <a:blip r:embed="rId3">
              <a:alphaModFix/>
            </a:blip>
            <a:srcRect b="0" l="0" r="0" t="0"/>
            <a:stretch/>
          </p:blipFill>
          <p:spPr>
            <a:xfrm>
              <a:off x="7848600" y="3891712"/>
              <a:ext cx="3924300" cy="29337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1772900" y="-32588"/>
              <a:ext cx="419100" cy="3924300"/>
            </a:xfrm>
            <a:prstGeom prst="rect">
              <a:avLst/>
            </a:prstGeom>
            <a:noFill/>
            <a:ln>
              <a:noFill/>
            </a:ln>
          </p:spPr>
        </p:pic>
        <p:pic>
          <p:nvPicPr>
            <p:cNvPr id="191" name="Google Shape;191;p28"/>
            <p:cNvPicPr preferRelativeResize="0"/>
            <p:nvPr/>
          </p:nvPicPr>
          <p:blipFill rotWithShape="1">
            <a:blip r:embed="rId3">
              <a:alphaModFix/>
            </a:blip>
            <a:srcRect b="0" l="0" r="0" t="0"/>
            <a:stretch/>
          </p:blipFill>
          <p:spPr>
            <a:xfrm>
              <a:off x="11772900" y="3891712"/>
              <a:ext cx="419101" cy="2933700"/>
            </a:xfrm>
            <a:prstGeom prst="rect">
              <a:avLst/>
            </a:prstGeom>
            <a:noFill/>
            <a:ln>
              <a:noFill/>
            </a:ln>
          </p:spPr>
        </p:pic>
      </p:grpSp>
      <p:sp>
        <p:nvSpPr>
          <p:cNvPr id="192" name="Google Shape;192;p28"/>
          <p:cNvSpPr/>
          <p:nvPr/>
        </p:nvSpPr>
        <p:spPr>
          <a:xfrm>
            <a:off x="978262" y="1041569"/>
            <a:ext cx="2920997" cy="3060360"/>
          </a:xfrm>
          <a:custGeom>
            <a:rect b="b" l="l" r="r" t="t"/>
            <a:pathLst>
              <a:path extrusionOk="0" h="4080480" w="3894663">
                <a:moveTo>
                  <a:pt x="3116" y="2040240"/>
                </a:moveTo>
                <a:cubicBezTo>
                  <a:pt x="0" y="1343568"/>
                  <a:pt x="369883" y="698478"/>
                  <a:pt x="972705" y="349239"/>
                </a:cubicBezTo>
                <a:cubicBezTo>
                  <a:pt x="1575528" y="0"/>
                  <a:pt x="2319136" y="0"/>
                  <a:pt x="2921959" y="349239"/>
                </a:cubicBezTo>
                <a:cubicBezTo>
                  <a:pt x="3524781" y="698478"/>
                  <a:pt x="3894664" y="1343568"/>
                  <a:pt x="3891548" y="2040240"/>
                </a:cubicBezTo>
                <a:cubicBezTo>
                  <a:pt x="3894664" y="2736913"/>
                  <a:pt x="3524781" y="3382003"/>
                  <a:pt x="2921959" y="3731242"/>
                </a:cubicBezTo>
                <a:cubicBezTo>
                  <a:pt x="2319136" y="4080480"/>
                  <a:pt x="1575528" y="4080480"/>
                  <a:pt x="972705" y="3731242"/>
                </a:cubicBezTo>
                <a:cubicBezTo>
                  <a:pt x="369883" y="3382003"/>
                  <a:pt x="0" y="2736913"/>
                  <a:pt x="3116" y="2040240"/>
                </a:cubicBezTo>
                <a:close/>
              </a:path>
            </a:pathLst>
          </a:custGeom>
          <a:solidFill>
            <a:srgbClr val="FFFFFF">
              <a:alpha val="0"/>
            </a:srgbClr>
          </a:solidFill>
          <a:ln cap="flat" cmpd="sng" w="9525">
            <a:solidFill>
              <a:srgbClr val="7F7F7F"/>
            </a:solidFill>
            <a:prstDash val="solid"/>
            <a:miter lim="8000"/>
            <a:headEnd len="sm" w="sm" type="none"/>
            <a:tailEnd len="sm" w="sm" type="none"/>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cxnSp>
        <p:nvCxnSpPr>
          <p:cNvPr id="193" name="Google Shape;193;p28"/>
          <p:cNvCxnSpPr/>
          <p:nvPr/>
        </p:nvCxnSpPr>
        <p:spPr>
          <a:xfrm flipH="1" rot="10800000">
            <a:off x="3174044" y="974797"/>
            <a:ext cx="594066" cy="594066"/>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94" name="Google Shape;194;p28"/>
          <p:cNvCxnSpPr/>
          <p:nvPr/>
        </p:nvCxnSpPr>
        <p:spPr>
          <a:xfrm flipH="1" rot="10800000">
            <a:off x="3491883" y="875033"/>
            <a:ext cx="594066" cy="594066"/>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95" name="Google Shape;195;p28"/>
          <p:cNvCxnSpPr/>
          <p:nvPr/>
        </p:nvCxnSpPr>
        <p:spPr>
          <a:xfrm flipH="1" rot="10800000">
            <a:off x="1613878" y="3829012"/>
            <a:ext cx="390507" cy="390507"/>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96" name="Google Shape;196;p28"/>
          <p:cNvCxnSpPr/>
          <p:nvPr/>
        </p:nvCxnSpPr>
        <p:spPr>
          <a:xfrm flipH="1" rot="10800000">
            <a:off x="1397851" y="3866779"/>
            <a:ext cx="390507" cy="390507"/>
          </a:xfrm>
          <a:prstGeom prst="straightConnector1">
            <a:avLst/>
          </a:prstGeom>
          <a:solidFill>
            <a:srgbClr val="7F7F7F"/>
          </a:solidFill>
          <a:ln cap="flat" cmpd="sng" w="12700">
            <a:solidFill>
              <a:srgbClr val="7F7F7F"/>
            </a:solidFill>
            <a:prstDash val="solid"/>
            <a:round/>
            <a:headEnd len="sm" w="sm" type="none"/>
            <a:tailEnd len="sm" w="sm" type="none"/>
          </a:ln>
        </p:spPr>
      </p:cxnSp>
      <p:sp>
        <p:nvSpPr>
          <p:cNvPr id="197" name="Google Shape;197;p28"/>
          <p:cNvSpPr/>
          <p:nvPr/>
        </p:nvSpPr>
        <p:spPr>
          <a:xfrm>
            <a:off x="1363311" y="4206780"/>
            <a:ext cx="86281" cy="90397"/>
          </a:xfrm>
          <a:custGeom>
            <a:rect b="b" l="l" r="r" t="t"/>
            <a:pathLst>
              <a:path extrusionOk="0" h="120530" w="115041">
                <a:moveTo>
                  <a:pt x="92" y="60265"/>
                </a:moveTo>
                <a:cubicBezTo>
                  <a:pt x="0" y="39686"/>
                  <a:pt x="10925" y="20631"/>
                  <a:pt x="28732" y="10316"/>
                </a:cubicBezTo>
                <a:cubicBezTo>
                  <a:pt x="46538" y="0"/>
                  <a:pt x="68503" y="0"/>
                  <a:pt x="86309" y="10316"/>
                </a:cubicBezTo>
                <a:cubicBezTo>
                  <a:pt x="104115" y="20631"/>
                  <a:pt x="115041" y="39686"/>
                  <a:pt x="114949" y="60265"/>
                </a:cubicBezTo>
                <a:cubicBezTo>
                  <a:pt x="115041" y="80843"/>
                  <a:pt x="104115" y="99898"/>
                  <a:pt x="86309" y="110214"/>
                </a:cubicBezTo>
                <a:cubicBezTo>
                  <a:pt x="68503" y="120529"/>
                  <a:pt x="46538" y="120529"/>
                  <a:pt x="28732" y="110214"/>
                </a:cubicBezTo>
                <a:cubicBezTo>
                  <a:pt x="10925" y="99898"/>
                  <a:pt x="0" y="80843"/>
                  <a:pt x="92" y="60265"/>
                </a:cubicBezTo>
                <a:close/>
              </a:path>
            </a:pathLst>
          </a:custGeom>
          <a:solidFill>
            <a:srgbClr val="666666"/>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8" name="Google Shape;198;p28"/>
          <p:cNvSpPr/>
          <p:nvPr/>
        </p:nvSpPr>
        <p:spPr>
          <a:xfrm>
            <a:off x="1954109" y="3794776"/>
            <a:ext cx="86281" cy="90397"/>
          </a:xfrm>
          <a:custGeom>
            <a:rect b="b" l="l" r="r" t="t"/>
            <a:pathLst>
              <a:path extrusionOk="0" h="120530" w="115041">
                <a:moveTo>
                  <a:pt x="92" y="60265"/>
                </a:moveTo>
                <a:cubicBezTo>
                  <a:pt x="0" y="39687"/>
                  <a:pt x="10926" y="20632"/>
                  <a:pt x="28732" y="10316"/>
                </a:cubicBezTo>
                <a:cubicBezTo>
                  <a:pt x="46538" y="0"/>
                  <a:pt x="68503" y="0"/>
                  <a:pt x="86309" y="10316"/>
                </a:cubicBezTo>
                <a:cubicBezTo>
                  <a:pt x="104115" y="20632"/>
                  <a:pt x="115041" y="39687"/>
                  <a:pt x="114949" y="60265"/>
                </a:cubicBezTo>
                <a:cubicBezTo>
                  <a:pt x="115041" y="80843"/>
                  <a:pt x="104115" y="99898"/>
                  <a:pt x="86309" y="110214"/>
                </a:cubicBezTo>
                <a:cubicBezTo>
                  <a:pt x="68503" y="120530"/>
                  <a:pt x="46538" y="120530"/>
                  <a:pt x="28732" y="110214"/>
                </a:cubicBezTo>
                <a:cubicBezTo>
                  <a:pt x="10926" y="99898"/>
                  <a:pt x="0" y="80843"/>
                  <a:pt x="92" y="60265"/>
                </a:cubicBezTo>
                <a:close/>
              </a:path>
            </a:pathLst>
          </a:custGeom>
          <a:solidFill>
            <a:srgbClr val="666666"/>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9" name="Google Shape;199;p28"/>
          <p:cNvSpPr/>
          <p:nvPr/>
        </p:nvSpPr>
        <p:spPr>
          <a:xfrm>
            <a:off x="3448743" y="1407278"/>
            <a:ext cx="86281" cy="90398"/>
          </a:xfrm>
          <a:custGeom>
            <a:rect b="b" l="l" r="r" t="t"/>
            <a:pathLst>
              <a:path extrusionOk="0" h="120530" w="115041">
                <a:moveTo>
                  <a:pt x="92" y="60265"/>
                </a:moveTo>
                <a:cubicBezTo>
                  <a:pt x="0" y="39686"/>
                  <a:pt x="10925" y="20632"/>
                  <a:pt x="28732" y="10316"/>
                </a:cubicBezTo>
                <a:cubicBezTo>
                  <a:pt x="46538" y="0"/>
                  <a:pt x="68503" y="0"/>
                  <a:pt x="86309" y="10316"/>
                </a:cubicBezTo>
                <a:cubicBezTo>
                  <a:pt x="104115" y="20632"/>
                  <a:pt x="115041" y="39686"/>
                  <a:pt x="114949" y="60265"/>
                </a:cubicBezTo>
                <a:cubicBezTo>
                  <a:pt x="115041" y="80843"/>
                  <a:pt x="104115" y="99898"/>
                  <a:pt x="86309" y="110214"/>
                </a:cubicBezTo>
                <a:cubicBezTo>
                  <a:pt x="68503" y="120530"/>
                  <a:pt x="46538" y="120530"/>
                  <a:pt x="28732" y="110214"/>
                </a:cubicBezTo>
                <a:cubicBezTo>
                  <a:pt x="10925" y="99898"/>
                  <a:pt x="0" y="80843"/>
                  <a:pt x="92" y="60265"/>
                </a:cubicBezTo>
                <a:close/>
              </a:path>
            </a:pathLst>
          </a:custGeom>
          <a:solidFill>
            <a:srgbClr val="666666"/>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00" name="Google Shape;200;p28"/>
          <p:cNvSpPr/>
          <p:nvPr/>
        </p:nvSpPr>
        <p:spPr>
          <a:xfrm>
            <a:off x="3720538" y="931390"/>
            <a:ext cx="86281" cy="90398"/>
          </a:xfrm>
          <a:custGeom>
            <a:rect b="b" l="l" r="r" t="t"/>
            <a:pathLst>
              <a:path extrusionOk="0" h="120530" w="115041">
                <a:moveTo>
                  <a:pt x="92" y="60264"/>
                </a:moveTo>
                <a:cubicBezTo>
                  <a:pt x="0" y="39686"/>
                  <a:pt x="10926" y="20631"/>
                  <a:pt x="28732" y="10315"/>
                </a:cubicBezTo>
                <a:cubicBezTo>
                  <a:pt x="46538" y="0"/>
                  <a:pt x="68503" y="0"/>
                  <a:pt x="86310" y="10315"/>
                </a:cubicBezTo>
                <a:cubicBezTo>
                  <a:pt x="104116" y="20631"/>
                  <a:pt x="115041" y="39686"/>
                  <a:pt x="114949" y="60264"/>
                </a:cubicBezTo>
                <a:cubicBezTo>
                  <a:pt x="115041" y="80843"/>
                  <a:pt x="104116" y="99898"/>
                  <a:pt x="86310" y="110213"/>
                </a:cubicBezTo>
                <a:cubicBezTo>
                  <a:pt x="68503" y="120529"/>
                  <a:pt x="46538" y="120529"/>
                  <a:pt x="28732" y="110213"/>
                </a:cubicBezTo>
                <a:cubicBezTo>
                  <a:pt x="10926" y="99898"/>
                  <a:pt x="0" y="80843"/>
                  <a:pt x="92" y="60264"/>
                </a:cubicBezTo>
                <a:close/>
              </a:path>
            </a:pathLst>
          </a:custGeom>
          <a:solidFill>
            <a:srgbClr val="666666"/>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01" name="Google Shape;201;p28"/>
          <p:cNvSpPr/>
          <p:nvPr/>
        </p:nvSpPr>
        <p:spPr>
          <a:xfrm>
            <a:off x="1194273" y="1253397"/>
            <a:ext cx="2488257" cy="2606973"/>
          </a:xfrm>
          <a:custGeom>
            <a:rect b="b" l="l" r="r" t="t"/>
            <a:pathLst>
              <a:path extrusionOk="0" h="3475964" w="3317676">
                <a:moveTo>
                  <a:pt x="2654" y="1737982"/>
                </a:moveTo>
                <a:cubicBezTo>
                  <a:pt x="0" y="1144520"/>
                  <a:pt x="315086" y="594999"/>
                  <a:pt x="828601" y="297499"/>
                </a:cubicBezTo>
                <a:cubicBezTo>
                  <a:pt x="1342116" y="0"/>
                  <a:pt x="1975561" y="0"/>
                  <a:pt x="2489076" y="297499"/>
                </a:cubicBezTo>
                <a:cubicBezTo>
                  <a:pt x="3002591" y="594999"/>
                  <a:pt x="3317677" y="1144520"/>
                  <a:pt x="3315023" y="1737982"/>
                </a:cubicBezTo>
                <a:cubicBezTo>
                  <a:pt x="3317677" y="2331444"/>
                  <a:pt x="3002591" y="2880964"/>
                  <a:pt x="2489076" y="3178464"/>
                </a:cubicBezTo>
                <a:cubicBezTo>
                  <a:pt x="1975561" y="3475964"/>
                  <a:pt x="1342116" y="3475964"/>
                  <a:pt x="828601" y="3178464"/>
                </a:cubicBezTo>
                <a:cubicBezTo>
                  <a:pt x="315086" y="2880964"/>
                  <a:pt x="0" y="2331444"/>
                  <a:pt x="2654" y="1737982"/>
                </a:cubicBezTo>
                <a:close/>
              </a:path>
            </a:pathLst>
          </a:custGeom>
          <a:solidFill>
            <a:srgbClr val="F2F2F2"/>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225870"/>
                </a:solidFill>
                <a:latin typeface="Arial"/>
                <a:ea typeface="Arial"/>
                <a:cs typeface="Arial"/>
                <a:sym typeface="Arial"/>
              </a:rPr>
              <a:t>CONTENT</a:t>
            </a:r>
            <a:endParaRPr b="0" i="0" sz="800" u="none" cap="none" strike="noStrike">
              <a:solidFill>
                <a:schemeClr val="dk1"/>
              </a:solidFill>
              <a:latin typeface="Calibri"/>
              <a:ea typeface="Calibri"/>
              <a:cs typeface="Calibri"/>
              <a:sym typeface="Calibri"/>
            </a:endParaRPr>
          </a:p>
        </p:txBody>
      </p:sp>
      <p:sp>
        <p:nvSpPr>
          <p:cNvPr id="202" name="Google Shape;202;p28"/>
          <p:cNvSpPr txBox="1"/>
          <p:nvPr/>
        </p:nvSpPr>
        <p:spPr>
          <a:xfrm>
            <a:off x="4572016" y="481499"/>
            <a:ext cx="4920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b="0" i="0" lang="en" sz="3000" u="none" cap="none" strike="noStrike">
                <a:solidFill>
                  <a:srgbClr val="BDBDBD"/>
                </a:solidFill>
                <a:latin typeface="Impact"/>
                <a:ea typeface="Impact"/>
                <a:cs typeface="Impact"/>
                <a:sym typeface="Impact"/>
              </a:rPr>
              <a:t>1</a:t>
            </a:r>
            <a:endParaRPr b="0" i="0" sz="800" u="none" cap="none" strike="noStrike">
              <a:solidFill>
                <a:schemeClr val="dk1"/>
              </a:solidFill>
              <a:latin typeface="Calibri"/>
              <a:ea typeface="Calibri"/>
              <a:cs typeface="Calibri"/>
              <a:sym typeface="Calibri"/>
            </a:endParaRPr>
          </a:p>
        </p:txBody>
      </p:sp>
      <p:sp>
        <p:nvSpPr>
          <p:cNvPr id="203" name="Google Shape;203;p28"/>
          <p:cNvSpPr txBox="1"/>
          <p:nvPr/>
        </p:nvSpPr>
        <p:spPr>
          <a:xfrm>
            <a:off x="5148370" y="585742"/>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225870"/>
                </a:solidFill>
                <a:latin typeface="Microsoft Yahei"/>
                <a:ea typeface="Microsoft Yahei"/>
                <a:cs typeface="Microsoft Yahei"/>
                <a:sym typeface="Microsoft Yahei"/>
              </a:rPr>
              <a:t>Introduction &amp; </a:t>
            </a:r>
            <a:r>
              <a:rPr b="1" lang="en">
                <a:solidFill>
                  <a:srgbClr val="225870"/>
                </a:solidFill>
                <a:latin typeface="Microsoft Yahei"/>
                <a:ea typeface="Microsoft Yahei"/>
                <a:cs typeface="Microsoft Yahei"/>
                <a:sym typeface="Microsoft Yahei"/>
              </a:rPr>
              <a:t>Application</a:t>
            </a:r>
            <a:endParaRPr b="0" i="0" sz="800" u="none" cap="none" strike="noStrike">
              <a:solidFill>
                <a:schemeClr val="dk1"/>
              </a:solidFill>
              <a:latin typeface="Calibri"/>
              <a:ea typeface="Calibri"/>
              <a:cs typeface="Calibri"/>
              <a:sym typeface="Calibri"/>
            </a:endParaRPr>
          </a:p>
        </p:txBody>
      </p:sp>
      <p:sp>
        <p:nvSpPr>
          <p:cNvPr id="204" name="Google Shape;204;p28"/>
          <p:cNvSpPr txBox="1"/>
          <p:nvPr/>
        </p:nvSpPr>
        <p:spPr>
          <a:xfrm>
            <a:off x="4578729" y="2687600"/>
            <a:ext cx="5388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FBFBF"/>
                </a:solidFill>
                <a:latin typeface="Impact"/>
                <a:ea typeface="Impact"/>
                <a:cs typeface="Impact"/>
                <a:sym typeface="Impact"/>
              </a:rPr>
              <a:t>0</a:t>
            </a:r>
            <a:r>
              <a:rPr b="0" i="0" lang="en" sz="100" u="none" cap="none" strike="noStrike">
                <a:solidFill>
                  <a:srgbClr val="BFBFBF"/>
                </a:solidFill>
                <a:latin typeface="Impact"/>
                <a:ea typeface="Impact"/>
                <a:cs typeface="Impact"/>
                <a:sym typeface="Impact"/>
              </a:rPr>
              <a:t> </a:t>
            </a:r>
            <a:r>
              <a:rPr lang="en" sz="3000">
                <a:solidFill>
                  <a:srgbClr val="BFBFBF"/>
                </a:solidFill>
                <a:latin typeface="Impact"/>
                <a:ea typeface="Impact"/>
                <a:cs typeface="Impact"/>
                <a:sym typeface="Impact"/>
              </a:rPr>
              <a:t>5</a:t>
            </a:r>
            <a:endParaRPr b="0" i="0" sz="800" u="none" cap="none" strike="noStrike">
              <a:solidFill>
                <a:schemeClr val="dk1"/>
              </a:solidFill>
              <a:latin typeface="Calibri"/>
              <a:ea typeface="Calibri"/>
              <a:cs typeface="Calibri"/>
              <a:sym typeface="Calibri"/>
            </a:endParaRPr>
          </a:p>
        </p:txBody>
      </p:sp>
      <p:sp>
        <p:nvSpPr>
          <p:cNvPr id="205" name="Google Shape;205;p28"/>
          <p:cNvSpPr txBox="1"/>
          <p:nvPr/>
        </p:nvSpPr>
        <p:spPr>
          <a:xfrm>
            <a:off x="5148381" y="1136138"/>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225870"/>
                </a:solidFill>
                <a:latin typeface="Microsoft Yahei"/>
                <a:ea typeface="Microsoft Yahei"/>
                <a:cs typeface="Microsoft Yahei"/>
                <a:sym typeface="Microsoft Yahei"/>
              </a:rPr>
              <a:t>Related Work</a:t>
            </a:r>
            <a:endParaRPr b="0" i="0" sz="800" u="none" cap="none" strike="noStrike">
              <a:solidFill>
                <a:schemeClr val="dk1"/>
              </a:solidFill>
              <a:latin typeface="Calibri"/>
              <a:ea typeface="Calibri"/>
              <a:cs typeface="Calibri"/>
              <a:sym typeface="Calibri"/>
            </a:endParaRPr>
          </a:p>
        </p:txBody>
      </p:sp>
      <p:sp>
        <p:nvSpPr>
          <p:cNvPr id="206" name="Google Shape;206;p28"/>
          <p:cNvSpPr txBox="1"/>
          <p:nvPr/>
        </p:nvSpPr>
        <p:spPr>
          <a:xfrm>
            <a:off x="4598766" y="3300714"/>
            <a:ext cx="5496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FBFBF"/>
                </a:solidFill>
                <a:latin typeface="Impact"/>
                <a:ea typeface="Impact"/>
                <a:cs typeface="Impact"/>
                <a:sym typeface="Impact"/>
              </a:rPr>
              <a:t>0</a:t>
            </a:r>
            <a:r>
              <a:rPr b="0" i="0" lang="en" sz="100" u="none" cap="none" strike="noStrike">
                <a:solidFill>
                  <a:srgbClr val="BFBFBF"/>
                </a:solidFill>
                <a:latin typeface="Impact"/>
                <a:ea typeface="Impact"/>
                <a:cs typeface="Impact"/>
                <a:sym typeface="Impact"/>
              </a:rPr>
              <a:t> </a:t>
            </a:r>
            <a:r>
              <a:rPr lang="en" sz="3000">
                <a:solidFill>
                  <a:srgbClr val="BFBFBF"/>
                </a:solidFill>
                <a:latin typeface="Impact"/>
                <a:ea typeface="Impact"/>
                <a:cs typeface="Impact"/>
                <a:sym typeface="Impact"/>
              </a:rPr>
              <a:t>6</a:t>
            </a:r>
            <a:endParaRPr b="0" i="0" sz="800" u="none" cap="none" strike="noStrike">
              <a:solidFill>
                <a:schemeClr val="dk1"/>
              </a:solidFill>
              <a:latin typeface="Calibri"/>
              <a:ea typeface="Calibri"/>
              <a:cs typeface="Calibri"/>
              <a:sym typeface="Calibri"/>
            </a:endParaRPr>
          </a:p>
        </p:txBody>
      </p:sp>
      <p:sp>
        <p:nvSpPr>
          <p:cNvPr id="207" name="Google Shape;207;p28"/>
          <p:cNvSpPr txBox="1"/>
          <p:nvPr/>
        </p:nvSpPr>
        <p:spPr>
          <a:xfrm>
            <a:off x="5171969" y="3347080"/>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225870"/>
                </a:solidFill>
                <a:latin typeface="Microsoft Yahei"/>
                <a:ea typeface="Microsoft Yahei"/>
                <a:cs typeface="Microsoft Yahei"/>
                <a:sym typeface="Microsoft Yahei"/>
              </a:rPr>
              <a:t>Challenges/Research Gap</a:t>
            </a:r>
            <a:endParaRPr b="0" i="0" sz="800" u="none" cap="none" strike="noStrike">
              <a:solidFill>
                <a:schemeClr val="dk1"/>
              </a:solidFill>
              <a:latin typeface="Calibri"/>
              <a:ea typeface="Calibri"/>
              <a:cs typeface="Calibri"/>
              <a:sym typeface="Calibri"/>
            </a:endParaRPr>
          </a:p>
        </p:txBody>
      </p:sp>
      <p:sp>
        <p:nvSpPr>
          <p:cNvPr id="208" name="Google Shape;208;p28"/>
          <p:cNvSpPr txBox="1"/>
          <p:nvPr/>
        </p:nvSpPr>
        <p:spPr>
          <a:xfrm>
            <a:off x="4610766" y="3827387"/>
            <a:ext cx="5376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FBFBF"/>
                </a:solidFill>
                <a:latin typeface="Impact"/>
                <a:ea typeface="Impact"/>
                <a:cs typeface="Impact"/>
                <a:sym typeface="Impact"/>
              </a:rPr>
              <a:t>0</a:t>
            </a:r>
            <a:r>
              <a:rPr b="0" i="0" lang="en" sz="100" u="none" cap="none" strike="noStrike">
                <a:solidFill>
                  <a:srgbClr val="BFBFBF"/>
                </a:solidFill>
                <a:latin typeface="Impact"/>
                <a:ea typeface="Impact"/>
                <a:cs typeface="Impact"/>
                <a:sym typeface="Impact"/>
              </a:rPr>
              <a:t> </a:t>
            </a:r>
            <a:r>
              <a:rPr lang="en" sz="3000">
                <a:solidFill>
                  <a:srgbClr val="BFBFBF"/>
                </a:solidFill>
                <a:latin typeface="Impact"/>
                <a:ea typeface="Impact"/>
                <a:cs typeface="Impact"/>
                <a:sym typeface="Impact"/>
              </a:rPr>
              <a:t>7</a:t>
            </a:r>
            <a:endParaRPr b="0" i="0" sz="800" u="none" cap="none" strike="noStrike">
              <a:solidFill>
                <a:schemeClr val="dk1"/>
              </a:solidFill>
              <a:latin typeface="Calibri"/>
              <a:ea typeface="Calibri"/>
              <a:cs typeface="Calibri"/>
              <a:sym typeface="Calibri"/>
            </a:endParaRPr>
          </a:p>
        </p:txBody>
      </p:sp>
      <p:sp>
        <p:nvSpPr>
          <p:cNvPr id="209" name="Google Shape;209;p28"/>
          <p:cNvSpPr txBox="1"/>
          <p:nvPr/>
        </p:nvSpPr>
        <p:spPr>
          <a:xfrm>
            <a:off x="5171863" y="3901056"/>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225870"/>
                </a:solidFill>
                <a:latin typeface="Microsoft Yahei"/>
                <a:ea typeface="Microsoft Yahei"/>
                <a:cs typeface="Microsoft Yahei"/>
                <a:sym typeface="Microsoft Yahei"/>
              </a:rPr>
              <a:t>Conclusion &amp; Future Work</a:t>
            </a:r>
            <a:endParaRPr b="0" i="0" sz="800" u="none" cap="none" strike="noStrike">
              <a:solidFill>
                <a:schemeClr val="dk1"/>
              </a:solidFill>
              <a:latin typeface="Calibri"/>
              <a:ea typeface="Calibri"/>
              <a:cs typeface="Calibri"/>
              <a:sym typeface="Calibri"/>
            </a:endParaRPr>
          </a:p>
        </p:txBody>
      </p:sp>
      <p:sp>
        <p:nvSpPr>
          <p:cNvPr id="210" name="Google Shape;210;p28"/>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11" name="Google Shape;211;p28"/>
          <p:cNvSpPr txBox="1"/>
          <p:nvPr/>
        </p:nvSpPr>
        <p:spPr>
          <a:xfrm>
            <a:off x="4571991" y="1586799"/>
            <a:ext cx="4920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3000">
                <a:solidFill>
                  <a:srgbClr val="BDBDBD"/>
                </a:solidFill>
                <a:latin typeface="Impact"/>
                <a:ea typeface="Impact"/>
                <a:cs typeface="Impact"/>
                <a:sym typeface="Impact"/>
              </a:rPr>
              <a:t>3</a:t>
            </a:r>
            <a:endParaRPr b="0" i="0" sz="800" u="none" cap="none" strike="noStrike">
              <a:solidFill>
                <a:schemeClr val="dk1"/>
              </a:solidFill>
              <a:latin typeface="Calibri"/>
              <a:ea typeface="Calibri"/>
              <a:cs typeface="Calibri"/>
              <a:sym typeface="Calibri"/>
            </a:endParaRPr>
          </a:p>
        </p:txBody>
      </p:sp>
      <p:sp>
        <p:nvSpPr>
          <p:cNvPr id="212" name="Google Shape;212;p28"/>
          <p:cNvSpPr txBox="1"/>
          <p:nvPr/>
        </p:nvSpPr>
        <p:spPr>
          <a:xfrm>
            <a:off x="4571991" y="1036412"/>
            <a:ext cx="4920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3000">
                <a:solidFill>
                  <a:srgbClr val="BDBDBD"/>
                </a:solidFill>
                <a:latin typeface="Impact"/>
                <a:ea typeface="Impact"/>
                <a:cs typeface="Impact"/>
                <a:sym typeface="Impact"/>
              </a:rPr>
              <a:t>2</a:t>
            </a:r>
            <a:endParaRPr b="0" i="0" sz="800" u="none" cap="none" strike="noStrike">
              <a:solidFill>
                <a:schemeClr val="dk1"/>
              </a:solidFill>
              <a:latin typeface="Calibri"/>
              <a:ea typeface="Calibri"/>
              <a:cs typeface="Calibri"/>
              <a:sym typeface="Calibri"/>
            </a:endParaRPr>
          </a:p>
        </p:txBody>
      </p:sp>
      <p:sp>
        <p:nvSpPr>
          <p:cNvPr id="213" name="Google Shape;213;p28"/>
          <p:cNvSpPr txBox="1"/>
          <p:nvPr/>
        </p:nvSpPr>
        <p:spPr>
          <a:xfrm>
            <a:off x="4571991" y="2137199"/>
            <a:ext cx="492000" cy="4086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30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3000">
                <a:solidFill>
                  <a:srgbClr val="BDBDBD"/>
                </a:solidFill>
                <a:latin typeface="Impact"/>
                <a:ea typeface="Impact"/>
                <a:cs typeface="Impact"/>
                <a:sym typeface="Impact"/>
              </a:rPr>
              <a:t>4</a:t>
            </a:r>
            <a:endParaRPr b="0" i="0" sz="800" u="none" cap="none" strike="noStrike">
              <a:solidFill>
                <a:schemeClr val="dk1"/>
              </a:solidFill>
              <a:latin typeface="Calibri"/>
              <a:ea typeface="Calibri"/>
              <a:cs typeface="Calibri"/>
              <a:sym typeface="Calibri"/>
            </a:endParaRPr>
          </a:p>
        </p:txBody>
      </p:sp>
      <p:sp>
        <p:nvSpPr>
          <p:cNvPr id="214" name="Google Shape;214;p28"/>
          <p:cNvSpPr txBox="1"/>
          <p:nvPr/>
        </p:nvSpPr>
        <p:spPr>
          <a:xfrm>
            <a:off x="5148381" y="2711138"/>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225870"/>
                </a:solidFill>
                <a:latin typeface="Microsoft Yahei"/>
                <a:ea typeface="Microsoft Yahei"/>
                <a:cs typeface="Microsoft Yahei"/>
                <a:sym typeface="Microsoft Yahei"/>
              </a:rPr>
              <a:t>Deliverable</a:t>
            </a:r>
            <a:endParaRPr b="0" i="0" sz="800" u="none" cap="none" strike="noStrike">
              <a:solidFill>
                <a:schemeClr val="dk1"/>
              </a:solidFill>
              <a:latin typeface="Calibri"/>
              <a:ea typeface="Calibri"/>
              <a:cs typeface="Calibri"/>
              <a:sym typeface="Calibri"/>
            </a:endParaRPr>
          </a:p>
        </p:txBody>
      </p:sp>
      <p:sp>
        <p:nvSpPr>
          <p:cNvPr id="215" name="Google Shape;215;p28"/>
          <p:cNvSpPr txBox="1"/>
          <p:nvPr/>
        </p:nvSpPr>
        <p:spPr>
          <a:xfrm>
            <a:off x="5148381" y="2193875"/>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225870"/>
                </a:solidFill>
                <a:latin typeface="Microsoft Yahei"/>
                <a:ea typeface="Microsoft Yahei"/>
                <a:cs typeface="Microsoft Yahei"/>
                <a:sym typeface="Microsoft Yahei"/>
              </a:rPr>
              <a:t>Timeline</a:t>
            </a:r>
            <a:endParaRPr b="0" i="0" sz="800" u="none" cap="none" strike="noStrike">
              <a:solidFill>
                <a:schemeClr val="dk1"/>
              </a:solidFill>
              <a:latin typeface="Calibri"/>
              <a:ea typeface="Calibri"/>
              <a:cs typeface="Calibri"/>
              <a:sym typeface="Calibri"/>
            </a:endParaRPr>
          </a:p>
        </p:txBody>
      </p:sp>
      <p:sp>
        <p:nvSpPr>
          <p:cNvPr id="216" name="Google Shape;216;p28"/>
          <p:cNvSpPr txBox="1"/>
          <p:nvPr/>
        </p:nvSpPr>
        <p:spPr>
          <a:xfrm>
            <a:off x="5171981" y="1665013"/>
            <a:ext cx="29718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225870"/>
                </a:solidFill>
                <a:latin typeface="Microsoft Yahei"/>
                <a:ea typeface="Microsoft Yahei"/>
                <a:cs typeface="Microsoft Yahei"/>
                <a:sym typeface="Microsoft Yahei"/>
              </a:rPr>
              <a:t>Proposed Methodology</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46"/>
          <p:cNvGrpSpPr/>
          <p:nvPr/>
        </p:nvGrpSpPr>
        <p:grpSpPr>
          <a:xfrm>
            <a:off x="0" y="0"/>
            <a:ext cx="9144001" cy="5143500"/>
            <a:chOff x="0" y="0"/>
            <a:chExt cx="12192001" cy="6858000"/>
          </a:xfrm>
        </p:grpSpPr>
        <p:pic>
          <p:nvPicPr>
            <p:cNvPr id="605" name="Google Shape;605;p4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06" name="Google Shape;606;p4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07" name="Google Shape;607;p4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08" name="Google Shape;608;p4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09" name="Google Shape;609;p4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10" name="Google Shape;610;p4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11" name="Google Shape;611;p4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12" name="Google Shape;612;p4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13" name="Google Shape;613;p46"/>
          <p:cNvSpPr/>
          <p:nvPr/>
        </p:nvSpPr>
        <p:spPr>
          <a:xfrm>
            <a:off x="197900" y="862500"/>
            <a:ext cx="8004600" cy="370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4" name="Google Shape;614;p46"/>
          <p:cNvSpPr txBox="1"/>
          <p:nvPr/>
        </p:nvSpPr>
        <p:spPr>
          <a:xfrm>
            <a:off x="456975" y="227831"/>
            <a:ext cx="6709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Object Detection Results</a:t>
            </a:r>
            <a:endParaRPr b="0" i="0" sz="800" u="none" cap="none" strike="noStrike">
              <a:solidFill>
                <a:schemeClr val="dk1"/>
              </a:solidFill>
              <a:latin typeface="Calibri"/>
              <a:ea typeface="Calibri"/>
              <a:cs typeface="Calibri"/>
              <a:sym typeface="Calibri"/>
            </a:endParaRPr>
          </a:p>
        </p:txBody>
      </p:sp>
      <p:sp>
        <p:nvSpPr>
          <p:cNvPr id="615" name="Google Shape;615;p46"/>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616" name="Google Shape;616;p46"/>
          <p:cNvPicPr preferRelativeResize="0"/>
          <p:nvPr/>
        </p:nvPicPr>
        <p:blipFill>
          <a:blip r:embed="rId4">
            <a:alphaModFix/>
          </a:blip>
          <a:stretch>
            <a:fillRect/>
          </a:stretch>
        </p:blipFill>
        <p:spPr>
          <a:xfrm>
            <a:off x="4781050" y="1369400"/>
            <a:ext cx="3080400" cy="2686724"/>
          </a:xfrm>
          <a:prstGeom prst="rect">
            <a:avLst/>
          </a:prstGeom>
          <a:noFill/>
          <a:ln cap="flat" cmpd="sng" w="9525">
            <a:solidFill>
              <a:schemeClr val="dk1"/>
            </a:solidFill>
            <a:prstDash val="solid"/>
            <a:round/>
            <a:headEnd len="sm" w="sm" type="none"/>
            <a:tailEnd len="sm" w="sm" type="none"/>
          </a:ln>
        </p:spPr>
      </p:pic>
      <p:pic>
        <p:nvPicPr>
          <p:cNvPr id="617" name="Google Shape;617;p46"/>
          <p:cNvPicPr preferRelativeResize="0"/>
          <p:nvPr/>
        </p:nvPicPr>
        <p:blipFill>
          <a:blip r:embed="rId5">
            <a:alphaModFix/>
          </a:blip>
          <a:stretch>
            <a:fillRect/>
          </a:stretch>
        </p:blipFill>
        <p:spPr>
          <a:xfrm>
            <a:off x="527350" y="1369400"/>
            <a:ext cx="4096376" cy="2737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47"/>
          <p:cNvGrpSpPr/>
          <p:nvPr/>
        </p:nvGrpSpPr>
        <p:grpSpPr>
          <a:xfrm>
            <a:off x="0" y="0"/>
            <a:ext cx="9144001" cy="5143500"/>
            <a:chOff x="0" y="0"/>
            <a:chExt cx="12192001" cy="6858000"/>
          </a:xfrm>
        </p:grpSpPr>
        <p:pic>
          <p:nvPicPr>
            <p:cNvPr id="623" name="Google Shape;623;p4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24" name="Google Shape;624;p4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25" name="Google Shape;625;p4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26" name="Google Shape;626;p4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27" name="Google Shape;627;p4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28" name="Google Shape;628;p4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29" name="Google Shape;629;p4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30" name="Google Shape;630;p4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31" name="Google Shape;631;p47"/>
          <p:cNvSpPr/>
          <p:nvPr/>
        </p:nvSpPr>
        <p:spPr>
          <a:xfrm>
            <a:off x="197900" y="862500"/>
            <a:ext cx="8004600" cy="3855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47"/>
          <p:cNvSpPr txBox="1"/>
          <p:nvPr/>
        </p:nvSpPr>
        <p:spPr>
          <a:xfrm>
            <a:off x="456975" y="227831"/>
            <a:ext cx="6709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YOLO v8 Overview &amp; Working</a:t>
            </a:r>
            <a:endParaRPr b="0" i="0" sz="800" u="none" cap="none" strike="noStrike">
              <a:solidFill>
                <a:schemeClr val="dk1"/>
              </a:solidFill>
              <a:latin typeface="Calibri"/>
              <a:ea typeface="Calibri"/>
              <a:cs typeface="Calibri"/>
              <a:sym typeface="Calibri"/>
            </a:endParaRPr>
          </a:p>
        </p:txBody>
      </p:sp>
      <p:sp>
        <p:nvSpPr>
          <p:cNvPr id="633" name="Google Shape;633;p47"/>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634" name="Google Shape;634;p47"/>
          <p:cNvSpPr txBox="1"/>
          <p:nvPr/>
        </p:nvSpPr>
        <p:spPr>
          <a:xfrm>
            <a:off x="393725" y="961200"/>
            <a:ext cx="7698900" cy="3530100"/>
          </a:xfrm>
          <a:prstGeom prst="rect">
            <a:avLst/>
          </a:prstGeom>
          <a:solidFill>
            <a:srgbClr val="FFFFFF">
              <a:alpha val="0"/>
            </a:srgbClr>
          </a:solidFill>
          <a:ln>
            <a:noFill/>
          </a:ln>
        </p:spPr>
        <p:txBody>
          <a:bodyPr anchorCtr="0" anchor="t" bIns="9525" lIns="23825" spcFirstLastPara="1" rIns="23825" wrap="square" tIns="95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YOLO v8</a:t>
            </a:r>
            <a:r>
              <a:rPr b="1" baseline="30000" lang="en" sz="1100" u="sng">
                <a:solidFill>
                  <a:schemeClr val="hlink"/>
                </a:solidFill>
                <a:hlinkClick r:id="rId4"/>
              </a:rPr>
              <a:t> [12]</a:t>
            </a:r>
            <a:r>
              <a:rPr b="1" lang="en" sz="1100">
                <a:solidFill>
                  <a:schemeClr val="dk1"/>
                </a:solidFill>
              </a:rPr>
              <a:t>(You Only Look Once)</a:t>
            </a:r>
            <a:r>
              <a:rPr lang="en" sz="1100">
                <a:solidFill>
                  <a:schemeClr val="dk1"/>
                </a:solidFill>
              </a:rPr>
              <a:t>: A real-time object detection model that identifies and locates objects in images with high speed and accuracy.</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Architecture</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Backbone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Extracts features from input using a Convolutional Neural Network (CNN).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Neck</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Combines multi-scale features using Feature Pyramid Network (FPN) and Path Aggregation Network (PAN).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Head</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Outputs bounding boxes, class labels, and confidence scores.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How It Works</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Input Image</a:t>
            </a:r>
            <a:r>
              <a:rPr lang="en" sz="1100">
                <a:solidFill>
                  <a:schemeClr val="dk1"/>
                </a:solidFill>
              </a:rPr>
              <a:t>: Resized and passed through the model.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Feature Extraction</a:t>
            </a:r>
            <a:r>
              <a:rPr lang="en" sz="1100">
                <a:solidFill>
                  <a:schemeClr val="dk1"/>
                </a:solidFill>
              </a:rPr>
              <a:t>: Backbone captures key visual features.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Feature Enhancement</a:t>
            </a:r>
            <a:r>
              <a:rPr lang="en" sz="1100">
                <a:solidFill>
                  <a:schemeClr val="dk1"/>
                </a:solidFill>
              </a:rPr>
              <a:t>: Neck refines and combines features at different scales.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Prediction</a:t>
            </a:r>
            <a:r>
              <a:rPr lang="en" sz="1100">
                <a:solidFill>
                  <a:schemeClr val="dk1"/>
                </a:solidFill>
              </a:rPr>
              <a:t>: Head generates bounding boxes and class predictions.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Non-Maximum Suppression (NMS)</a:t>
            </a:r>
            <a:r>
              <a:rPr lang="en" sz="1100">
                <a:solidFill>
                  <a:schemeClr val="dk1"/>
                </a:solidFill>
              </a:rPr>
              <a:t>: Removes duplicate boxes, keeping the highest confidence result.</a:t>
            </a:r>
            <a:endParaRPr sz="1100">
              <a:latin typeface="Microsoft YaHei"/>
              <a:ea typeface="Microsoft YaHei"/>
              <a:cs typeface="Microsoft YaHei"/>
              <a:sym typeface="Microsoft YaHe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48"/>
          <p:cNvGrpSpPr/>
          <p:nvPr/>
        </p:nvGrpSpPr>
        <p:grpSpPr>
          <a:xfrm>
            <a:off x="0" y="0"/>
            <a:ext cx="9144001" cy="5143500"/>
            <a:chOff x="0" y="0"/>
            <a:chExt cx="12192001" cy="6858000"/>
          </a:xfrm>
        </p:grpSpPr>
        <p:pic>
          <p:nvPicPr>
            <p:cNvPr id="640" name="Google Shape;640;p4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41" name="Google Shape;641;p4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42" name="Google Shape;642;p4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43" name="Google Shape;643;p4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44" name="Google Shape;644;p4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45" name="Google Shape;645;p4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46" name="Google Shape;646;p4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47" name="Google Shape;647;p4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48" name="Google Shape;648;p48"/>
          <p:cNvSpPr txBox="1"/>
          <p:nvPr/>
        </p:nvSpPr>
        <p:spPr>
          <a:xfrm>
            <a:off x="456975" y="227831"/>
            <a:ext cx="67095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Face Extraction – Haar Cascade</a:t>
            </a:r>
            <a:r>
              <a:rPr b="1" baseline="30000" lang="en" sz="2100" u="sng">
                <a:solidFill>
                  <a:schemeClr val="hlink"/>
                </a:solidFill>
                <a:latin typeface="Microsoft Yahei"/>
                <a:ea typeface="Microsoft Yahei"/>
                <a:cs typeface="Microsoft Yahei"/>
                <a:sym typeface="Microsoft Yahei"/>
                <a:hlinkClick r:id="rId4"/>
              </a:rPr>
              <a:t>[13]</a:t>
            </a:r>
            <a:r>
              <a:rPr b="1" lang="en" sz="2100">
                <a:solidFill>
                  <a:srgbClr val="225870"/>
                </a:solidFill>
                <a:latin typeface="Microsoft Yahei"/>
                <a:ea typeface="Microsoft Yahei"/>
                <a:cs typeface="Microsoft Yahei"/>
                <a:sym typeface="Microsoft Yahei"/>
              </a:rPr>
              <a:t> Classifier</a:t>
            </a:r>
            <a:endParaRPr sz="1600">
              <a:solidFill>
                <a:schemeClr val="dk2"/>
              </a:solidFill>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649" name="Google Shape;649;p48"/>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650" name="Google Shape;650;p48"/>
          <p:cNvPicPr preferRelativeResize="0"/>
          <p:nvPr/>
        </p:nvPicPr>
        <p:blipFill>
          <a:blip r:embed="rId5">
            <a:alphaModFix/>
          </a:blip>
          <a:stretch>
            <a:fillRect/>
          </a:stretch>
        </p:blipFill>
        <p:spPr>
          <a:xfrm>
            <a:off x="2196250" y="1013375"/>
            <a:ext cx="4660875" cy="413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pSp>
        <p:nvGrpSpPr>
          <p:cNvPr id="655" name="Google Shape;655;p49"/>
          <p:cNvGrpSpPr/>
          <p:nvPr/>
        </p:nvGrpSpPr>
        <p:grpSpPr>
          <a:xfrm>
            <a:off x="0" y="0"/>
            <a:ext cx="9144001" cy="5143500"/>
            <a:chOff x="0" y="0"/>
            <a:chExt cx="12192001" cy="6858000"/>
          </a:xfrm>
        </p:grpSpPr>
        <p:pic>
          <p:nvPicPr>
            <p:cNvPr id="656" name="Google Shape;656;p4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57" name="Google Shape;657;p4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58" name="Google Shape;658;p4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59" name="Google Shape;659;p4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60" name="Google Shape;660;p4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61" name="Google Shape;661;p4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62" name="Google Shape;662;p4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63" name="Google Shape;663;p4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64" name="Google Shape;664;p49"/>
          <p:cNvSpPr txBox="1"/>
          <p:nvPr/>
        </p:nvSpPr>
        <p:spPr>
          <a:xfrm>
            <a:off x="456975" y="326513"/>
            <a:ext cx="6709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Face Extraction – Haar Cascade</a:t>
            </a:r>
            <a:r>
              <a:rPr b="1" baseline="30000" i="0" lang="en" sz="2100" u="sng" cap="none" strike="noStrike">
                <a:solidFill>
                  <a:schemeClr val="hlink"/>
                </a:solidFill>
                <a:latin typeface="Microsoft Yahei"/>
                <a:ea typeface="Microsoft Yahei"/>
                <a:cs typeface="Microsoft Yahei"/>
                <a:sym typeface="Microsoft Yahei"/>
                <a:hlinkClick r:id="rId4"/>
              </a:rPr>
              <a:t>[1</a:t>
            </a:r>
            <a:r>
              <a:rPr b="1" baseline="30000" lang="en" sz="2100" u="sng">
                <a:solidFill>
                  <a:schemeClr val="hlink"/>
                </a:solidFill>
                <a:latin typeface="Microsoft Yahei"/>
                <a:ea typeface="Microsoft Yahei"/>
                <a:cs typeface="Microsoft Yahei"/>
                <a:sym typeface="Microsoft Yahei"/>
                <a:hlinkClick r:id="rId5"/>
              </a:rPr>
              <a:t>3</a:t>
            </a:r>
            <a:r>
              <a:rPr b="1" baseline="30000" i="0" lang="en" sz="2100" u="sng" cap="none" strike="noStrike">
                <a:solidFill>
                  <a:schemeClr val="hlink"/>
                </a:solidFill>
                <a:latin typeface="Microsoft Yahei"/>
                <a:ea typeface="Microsoft Yahei"/>
                <a:cs typeface="Microsoft Yahei"/>
                <a:sym typeface="Microsoft Yahei"/>
                <a:hlinkClick r:id="rId6"/>
              </a:rPr>
              <a:t>]</a:t>
            </a:r>
            <a:r>
              <a:rPr b="1" i="0" lang="en" sz="2100" u="none" cap="none" strike="noStrike">
                <a:solidFill>
                  <a:srgbClr val="225870"/>
                </a:solidFill>
                <a:latin typeface="Microsoft Yahei"/>
                <a:ea typeface="Microsoft Yahei"/>
                <a:cs typeface="Microsoft Yahei"/>
                <a:sym typeface="Microsoft Yahei"/>
              </a:rPr>
              <a:t> Classifier</a:t>
            </a:r>
            <a:endParaRPr b="0" i="0" sz="1600" u="none" cap="none" strike="noStrike">
              <a:solidFill>
                <a:schemeClr val="dk2"/>
              </a:solidFill>
              <a:latin typeface="Arial"/>
              <a:ea typeface="Arial"/>
              <a:cs typeface="Arial"/>
              <a:sym typeface="Arial"/>
            </a:endParaRPr>
          </a:p>
        </p:txBody>
      </p:sp>
      <p:sp>
        <p:nvSpPr>
          <p:cNvPr id="665" name="Google Shape;665;p49"/>
          <p:cNvSpPr txBox="1"/>
          <p:nvPr/>
        </p:nvSpPr>
        <p:spPr>
          <a:xfrm>
            <a:off x="690731" y="974419"/>
            <a:ext cx="3897600" cy="12777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Haar-like Features:</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Compare RGB values with adjacent rectangular areas to extract feature.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Microsoft YaHei"/>
              <a:ea typeface="Microsoft YaHei"/>
              <a:cs typeface="Microsoft YaHei"/>
              <a:sym typeface="Microsoft YaHei"/>
            </a:endParaRPr>
          </a:p>
        </p:txBody>
      </p:sp>
      <p:pic>
        <p:nvPicPr>
          <p:cNvPr id="666" name="Google Shape;666;p49"/>
          <p:cNvPicPr preferRelativeResize="0"/>
          <p:nvPr/>
        </p:nvPicPr>
        <p:blipFill rotWithShape="1">
          <a:blip r:embed="rId7">
            <a:alphaModFix/>
          </a:blip>
          <a:srcRect b="0" l="0" r="0" t="0"/>
          <a:stretch/>
        </p:blipFill>
        <p:spPr>
          <a:xfrm>
            <a:off x="397100" y="3634237"/>
            <a:ext cx="1782000" cy="1298000"/>
          </a:xfrm>
          <a:prstGeom prst="rect">
            <a:avLst/>
          </a:prstGeom>
          <a:noFill/>
          <a:ln>
            <a:noFill/>
          </a:ln>
        </p:spPr>
      </p:pic>
      <p:sp>
        <p:nvSpPr>
          <p:cNvPr id="667" name="Google Shape;667;p49"/>
          <p:cNvSpPr txBox="1"/>
          <p:nvPr/>
        </p:nvSpPr>
        <p:spPr>
          <a:xfrm>
            <a:off x="690731" y="2072213"/>
            <a:ext cx="3897600" cy="16008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Cascaded Classifier:</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 all potential sub-windows into the classifier and reject sub-windows stage by stage.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Microsoft YaHei"/>
              <a:ea typeface="Microsoft YaHei"/>
              <a:cs typeface="Microsoft YaHei"/>
              <a:sym typeface="Microsoft YaHei"/>
            </a:endParaRPr>
          </a:p>
        </p:txBody>
      </p:sp>
      <p:sp>
        <p:nvSpPr>
          <p:cNvPr id="668" name="Google Shape;668;p4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669" name="Google Shape;669;p49"/>
          <p:cNvPicPr preferRelativeResize="0"/>
          <p:nvPr/>
        </p:nvPicPr>
        <p:blipFill>
          <a:blip r:embed="rId8">
            <a:alphaModFix/>
          </a:blip>
          <a:stretch>
            <a:fillRect/>
          </a:stretch>
        </p:blipFill>
        <p:spPr>
          <a:xfrm>
            <a:off x="5569925" y="974425"/>
            <a:ext cx="3293726" cy="2269575"/>
          </a:xfrm>
          <a:prstGeom prst="rect">
            <a:avLst/>
          </a:prstGeom>
          <a:noFill/>
          <a:ln>
            <a:noFill/>
          </a:ln>
        </p:spPr>
      </p:pic>
      <p:pic>
        <p:nvPicPr>
          <p:cNvPr id="670" name="Google Shape;670;p49"/>
          <p:cNvPicPr preferRelativeResize="0"/>
          <p:nvPr/>
        </p:nvPicPr>
        <p:blipFill>
          <a:blip r:embed="rId9">
            <a:alphaModFix/>
          </a:blip>
          <a:stretch>
            <a:fillRect/>
          </a:stretch>
        </p:blipFill>
        <p:spPr>
          <a:xfrm>
            <a:off x="6820300" y="3955025"/>
            <a:ext cx="974900" cy="914400"/>
          </a:xfrm>
          <a:prstGeom prst="rect">
            <a:avLst/>
          </a:prstGeom>
          <a:noFill/>
          <a:ln>
            <a:noFill/>
          </a:ln>
        </p:spPr>
      </p:pic>
      <p:sp>
        <p:nvSpPr>
          <p:cNvPr id="671" name="Google Shape;671;p49"/>
          <p:cNvSpPr/>
          <p:nvPr/>
        </p:nvSpPr>
        <p:spPr>
          <a:xfrm>
            <a:off x="7002000" y="1809473"/>
            <a:ext cx="672000" cy="729300"/>
          </a:xfrm>
          <a:prstGeom prst="rect">
            <a:avLst/>
          </a:prstGeom>
          <a:noFill/>
          <a:ln cap="flat" cmpd="sng" w="38100">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672" name="Google Shape;672;p49"/>
          <p:cNvCxnSpPr>
            <a:endCxn id="671" idx="1"/>
          </p:cNvCxnSpPr>
          <p:nvPr/>
        </p:nvCxnSpPr>
        <p:spPr>
          <a:xfrm flipH="1" rot="10800000">
            <a:off x="6706200" y="2174123"/>
            <a:ext cx="295800" cy="2257200"/>
          </a:xfrm>
          <a:prstGeom prst="straightConnector1">
            <a:avLst/>
          </a:prstGeom>
          <a:noFill/>
          <a:ln cap="flat" cmpd="sng" w="38100">
            <a:solidFill>
              <a:srgbClr val="38761D"/>
            </a:solidFill>
            <a:prstDash val="solid"/>
            <a:round/>
            <a:headEnd len="sm" w="sm" type="none"/>
            <a:tailEnd len="sm" w="sm" type="none"/>
          </a:ln>
        </p:spPr>
      </p:cxnSp>
      <p:cxnSp>
        <p:nvCxnSpPr>
          <p:cNvPr id="673" name="Google Shape;673;p49"/>
          <p:cNvCxnSpPr/>
          <p:nvPr/>
        </p:nvCxnSpPr>
        <p:spPr>
          <a:xfrm rot="10800000">
            <a:off x="7673994" y="2167975"/>
            <a:ext cx="234300" cy="2269500"/>
          </a:xfrm>
          <a:prstGeom prst="straightConnector1">
            <a:avLst/>
          </a:prstGeom>
          <a:noFill/>
          <a:ln cap="flat" cmpd="sng" w="38100">
            <a:solidFill>
              <a:srgbClr val="38761D"/>
            </a:solidFill>
            <a:prstDash val="solid"/>
            <a:round/>
            <a:headEnd len="sm" w="sm" type="none"/>
            <a:tailEnd len="sm" w="sm" type="none"/>
          </a:ln>
        </p:spPr>
      </p:cxnSp>
      <p:pic>
        <p:nvPicPr>
          <p:cNvPr id="674" name="Google Shape;674;p49"/>
          <p:cNvPicPr preferRelativeResize="0"/>
          <p:nvPr/>
        </p:nvPicPr>
        <p:blipFill>
          <a:blip r:embed="rId10">
            <a:alphaModFix/>
          </a:blip>
          <a:stretch>
            <a:fillRect/>
          </a:stretch>
        </p:blipFill>
        <p:spPr>
          <a:xfrm>
            <a:off x="2440100" y="3422963"/>
            <a:ext cx="3640750" cy="1720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pSp>
        <p:nvGrpSpPr>
          <p:cNvPr id="679" name="Google Shape;679;p50"/>
          <p:cNvGrpSpPr/>
          <p:nvPr/>
        </p:nvGrpSpPr>
        <p:grpSpPr>
          <a:xfrm>
            <a:off x="0" y="0"/>
            <a:ext cx="9144001" cy="5143500"/>
            <a:chOff x="0" y="0"/>
            <a:chExt cx="12192001" cy="6858000"/>
          </a:xfrm>
        </p:grpSpPr>
        <p:pic>
          <p:nvPicPr>
            <p:cNvPr id="680" name="Google Shape;680;p5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81" name="Google Shape;681;p5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82" name="Google Shape;682;p5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83" name="Google Shape;683;p5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84" name="Google Shape;684;p5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85" name="Google Shape;685;p5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86" name="Google Shape;686;p5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87" name="Google Shape;687;p5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88" name="Google Shape;688;p50"/>
          <p:cNvSpPr txBox="1"/>
          <p:nvPr/>
        </p:nvSpPr>
        <p:spPr>
          <a:xfrm>
            <a:off x="380775" y="326513"/>
            <a:ext cx="6709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Face Extraction - Multiple Face Problem</a:t>
            </a:r>
            <a:endParaRPr b="0" i="0" sz="800" u="none" cap="none" strike="noStrike">
              <a:solidFill>
                <a:schemeClr val="dk1"/>
              </a:solidFill>
              <a:latin typeface="Calibri"/>
              <a:ea typeface="Calibri"/>
              <a:cs typeface="Calibri"/>
              <a:sym typeface="Calibri"/>
            </a:endParaRPr>
          </a:p>
        </p:txBody>
      </p:sp>
      <p:pic>
        <p:nvPicPr>
          <p:cNvPr id="689" name="Google Shape;689;p50"/>
          <p:cNvPicPr preferRelativeResize="0"/>
          <p:nvPr/>
        </p:nvPicPr>
        <p:blipFill rotWithShape="1">
          <a:blip r:embed="rId4">
            <a:alphaModFix/>
          </a:blip>
          <a:srcRect b="0" l="0" r="0" t="0"/>
          <a:stretch/>
        </p:blipFill>
        <p:spPr>
          <a:xfrm>
            <a:off x="456975" y="991219"/>
            <a:ext cx="4020469" cy="3555769"/>
          </a:xfrm>
          <a:prstGeom prst="rect">
            <a:avLst/>
          </a:prstGeom>
          <a:noFill/>
          <a:ln>
            <a:noFill/>
          </a:ln>
        </p:spPr>
      </p:pic>
      <p:cxnSp>
        <p:nvCxnSpPr>
          <p:cNvPr id="690" name="Google Shape;690;p50"/>
          <p:cNvCxnSpPr/>
          <p:nvPr/>
        </p:nvCxnSpPr>
        <p:spPr>
          <a:xfrm flipH="1" rot="10800000">
            <a:off x="4477444" y="2750504"/>
            <a:ext cx="1899600" cy="18600"/>
          </a:xfrm>
          <a:prstGeom prst="straightConnector1">
            <a:avLst/>
          </a:prstGeom>
          <a:noFill/>
          <a:ln cap="flat" cmpd="sng" w="9525">
            <a:solidFill>
              <a:schemeClr val="dk2"/>
            </a:solidFill>
            <a:prstDash val="solid"/>
            <a:round/>
            <a:headEnd len="sm" w="sm" type="none"/>
            <a:tailEnd len="med" w="med" type="triangle"/>
          </a:ln>
        </p:spPr>
      </p:cxnSp>
      <p:sp>
        <p:nvSpPr>
          <p:cNvPr id="691" name="Google Shape;691;p50"/>
          <p:cNvSpPr txBox="1"/>
          <p:nvPr/>
        </p:nvSpPr>
        <p:spPr>
          <a:xfrm>
            <a:off x="6438619" y="2344313"/>
            <a:ext cx="2466900" cy="831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Solution:</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Include only largest face in each image</a:t>
            </a:r>
            <a:endParaRPr b="1" i="0" sz="1500" u="none" cap="none" strike="noStrike">
              <a:solidFill>
                <a:srgbClr val="000000"/>
              </a:solidFill>
              <a:latin typeface="Calibri"/>
              <a:ea typeface="Calibri"/>
              <a:cs typeface="Calibri"/>
              <a:sym typeface="Calibri"/>
            </a:endParaRPr>
          </a:p>
        </p:txBody>
      </p:sp>
      <p:sp>
        <p:nvSpPr>
          <p:cNvPr id="692" name="Google Shape;692;p50"/>
          <p:cNvSpPr txBox="1"/>
          <p:nvPr/>
        </p:nvSpPr>
        <p:spPr>
          <a:xfrm>
            <a:off x="4742606" y="2127188"/>
            <a:ext cx="1369200" cy="646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Usually redundant and unrelated faces in each image</a:t>
            </a:r>
            <a:endParaRPr b="0" i="0" sz="1100" u="none" cap="none" strike="noStrike">
              <a:solidFill>
                <a:srgbClr val="000000"/>
              </a:solidFill>
              <a:latin typeface="Calibri"/>
              <a:ea typeface="Calibri"/>
              <a:cs typeface="Calibri"/>
              <a:sym typeface="Calibri"/>
            </a:endParaRPr>
          </a:p>
        </p:txBody>
      </p:sp>
      <p:sp>
        <p:nvSpPr>
          <p:cNvPr id="693" name="Google Shape;693;p50"/>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grpSp>
        <p:nvGrpSpPr>
          <p:cNvPr id="698" name="Google Shape;698;p51"/>
          <p:cNvGrpSpPr/>
          <p:nvPr/>
        </p:nvGrpSpPr>
        <p:grpSpPr>
          <a:xfrm>
            <a:off x="0" y="0"/>
            <a:ext cx="9144001" cy="5143500"/>
            <a:chOff x="0" y="0"/>
            <a:chExt cx="12192001" cy="6858000"/>
          </a:xfrm>
        </p:grpSpPr>
        <p:pic>
          <p:nvPicPr>
            <p:cNvPr id="699" name="Google Shape;699;p5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00" name="Google Shape;700;p5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01" name="Google Shape;701;p5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02" name="Google Shape;702;p5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03" name="Google Shape;703;p5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04" name="Google Shape;704;p5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05" name="Google Shape;705;p5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06" name="Google Shape;706;p5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07" name="Google Shape;707;p51"/>
          <p:cNvSpPr txBox="1"/>
          <p:nvPr/>
        </p:nvSpPr>
        <p:spPr>
          <a:xfrm>
            <a:off x="325969" y="389006"/>
            <a:ext cx="3679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Tag Extraction --</a:t>
            </a:r>
            <a:endParaRPr b="1" i="0" sz="2100" u="none" cap="none" strike="noStrike">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Face Type Detection &amp; Emotion detection Model</a:t>
            </a:r>
            <a:endParaRPr b="1" i="0" sz="2100" u="none" cap="none" strike="noStrike">
              <a:solidFill>
                <a:srgbClr val="225870"/>
              </a:solidFill>
              <a:latin typeface="Microsoft Yahei"/>
              <a:ea typeface="Microsoft Yahei"/>
              <a:cs typeface="Microsoft Yahei"/>
              <a:sym typeface="Microsoft Yahei"/>
            </a:endParaRPr>
          </a:p>
        </p:txBody>
      </p:sp>
      <p:pic>
        <p:nvPicPr>
          <p:cNvPr id="708" name="Google Shape;708;p51"/>
          <p:cNvPicPr preferRelativeResize="0"/>
          <p:nvPr/>
        </p:nvPicPr>
        <p:blipFill rotWithShape="1">
          <a:blip r:embed="rId4">
            <a:alphaModFix/>
          </a:blip>
          <a:srcRect b="0" l="7897" r="7906" t="0"/>
          <a:stretch/>
        </p:blipFill>
        <p:spPr>
          <a:xfrm>
            <a:off x="4330100" y="263600"/>
            <a:ext cx="1276425" cy="1223400"/>
          </a:xfrm>
          <a:prstGeom prst="rect">
            <a:avLst/>
          </a:prstGeom>
          <a:noFill/>
          <a:ln cap="flat" cmpd="sng" w="9525">
            <a:solidFill>
              <a:schemeClr val="dk1"/>
            </a:solidFill>
            <a:prstDash val="solid"/>
            <a:round/>
            <a:headEnd len="sm" w="sm" type="none"/>
            <a:tailEnd len="sm" w="sm" type="none"/>
          </a:ln>
        </p:spPr>
      </p:pic>
      <p:sp>
        <p:nvSpPr>
          <p:cNvPr id="709" name="Google Shape;709;p51"/>
          <p:cNvSpPr txBox="1"/>
          <p:nvPr/>
        </p:nvSpPr>
        <p:spPr>
          <a:xfrm>
            <a:off x="610913" y="1637175"/>
            <a:ext cx="3742200" cy="2986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model aims to tackle the task of predicting the  </a:t>
            </a:r>
            <a:r>
              <a:rPr b="1" i="0" lang="en" sz="1400" u="none" cap="none" strike="noStrike">
                <a:solidFill>
                  <a:srgbClr val="000000"/>
                </a:solidFill>
                <a:latin typeface="Arial"/>
                <a:ea typeface="Arial"/>
                <a:cs typeface="Arial"/>
                <a:sym typeface="Arial"/>
              </a:rPr>
              <a:t>age </a:t>
            </a:r>
            <a:r>
              <a:rPr b="0" i="0" lang="en" sz="1400" u="none" cap="none" strike="noStrike">
                <a:solidFill>
                  <a:srgbClr val="000000"/>
                </a:solidFill>
                <a:latin typeface="Arial"/>
                <a:ea typeface="Arial"/>
                <a:cs typeface="Arial"/>
                <a:sym typeface="Arial"/>
              </a:rPr>
              <a:t>and classifying the </a:t>
            </a:r>
            <a:r>
              <a:rPr b="1" i="0" lang="en" sz="1400" u="none" cap="none" strike="noStrike">
                <a:solidFill>
                  <a:srgbClr val="000000"/>
                </a:solidFill>
                <a:latin typeface="Arial"/>
                <a:ea typeface="Arial"/>
                <a:cs typeface="Arial"/>
                <a:sym typeface="Arial"/>
              </a:rPr>
              <a:t>gender, race and emotion </a:t>
            </a:r>
            <a:r>
              <a:rPr b="0" i="0" lang="en" sz="1400" u="none" cap="none" strike="noStrike">
                <a:solidFill>
                  <a:srgbClr val="000000"/>
                </a:solidFill>
                <a:latin typeface="Arial"/>
                <a:ea typeface="Arial"/>
                <a:cs typeface="Arial"/>
                <a:sym typeface="Arial"/>
              </a:rPr>
              <a:t>from facial images.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Pretrained model: </a:t>
            </a:r>
            <a:r>
              <a:rPr b="1" lang="en"/>
              <a:t>DeepFace</a:t>
            </a:r>
            <a:r>
              <a:rPr b="1" baseline="30000" lang="en" u="sng">
                <a:solidFill>
                  <a:schemeClr val="hlink"/>
                </a:solidFill>
                <a:hlinkClick r:id="rId5"/>
              </a:rPr>
              <a:t>[14]</a:t>
            </a:r>
            <a:endParaRPr b="1" baseline="3000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Backbone: </a:t>
            </a:r>
            <a:r>
              <a:rPr b="0" i="0" lang="en" sz="1200" u="none" cap="none" strike="noStrike">
                <a:solidFill>
                  <a:srgbClr val="000000"/>
                </a:solidFill>
                <a:latin typeface="Arial"/>
                <a:ea typeface="Arial"/>
                <a:cs typeface="Arial"/>
                <a:sym typeface="Arial"/>
              </a:rPr>
              <a:t>V</a:t>
            </a:r>
            <a:r>
              <a:rPr lang="en" sz="1200"/>
              <a:t>GG-16</a:t>
            </a:r>
            <a:r>
              <a:rPr baseline="30000" lang="en" sz="1200" u="sng">
                <a:solidFill>
                  <a:schemeClr val="hlink"/>
                </a:solidFill>
                <a:hlinkClick r:id="rId6"/>
              </a:rPr>
              <a:t>[15]</a:t>
            </a:r>
            <a:r>
              <a:rPr baseline="30000" lang="en" sz="1200"/>
              <a:t> </a:t>
            </a:r>
            <a:r>
              <a:rPr lang="en" sz="1200"/>
              <a:t>and </a:t>
            </a:r>
            <a:r>
              <a:rPr b="0" i="0" lang="en" sz="1200" u="none" cap="none" strike="noStrike">
                <a:solidFill>
                  <a:srgbClr val="000000"/>
                </a:solidFill>
                <a:latin typeface="Arial"/>
                <a:ea typeface="Arial"/>
                <a:cs typeface="Arial"/>
                <a:sym typeface="Arial"/>
              </a:rPr>
              <a:t>Resnet50</a:t>
            </a:r>
            <a:r>
              <a:rPr b="0" baseline="30000" i="0" lang="en" sz="1200" u="sng" cap="none" strike="noStrike">
                <a:solidFill>
                  <a:schemeClr val="hlink"/>
                </a:solidFill>
                <a:latin typeface="Arial"/>
                <a:ea typeface="Arial"/>
                <a:cs typeface="Arial"/>
                <a:sym typeface="Arial"/>
                <a:hlinkClick r:id="rId7"/>
              </a:rPr>
              <a:t>[1</a:t>
            </a:r>
            <a:r>
              <a:rPr baseline="30000" lang="en" sz="1200" u="sng">
                <a:solidFill>
                  <a:schemeClr val="hlink"/>
                </a:solidFill>
                <a:hlinkClick r:id="rId8"/>
              </a:rPr>
              <a:t>6</a:t>
            </a:r>
            <a:r>
              <a:rPr b="0" baseline="30000" i="0" lang="en" sz="1200" u="sng" cap="none" strike="noStrike">
                <a:solidFill>
                  <a:schemeClr val="hlink"/>
                </a:solidFill>
                <a:latin typeface="Arial"/>
                <a:ea typeface="Arial"/>
                <a:cs typeface="Arial"/>
                <a:sym typeface="Arial"/>
                <a:hlinkClick r:id="rId9"/>
              </a:rPr>
              <a:t>]</a:t>
            </a:r>
            <a:endParaRPr b="0" baseline="3000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Pretrained dataset: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Fer2013 dataset      </a:t>
            </a:r>
            <a:r>
              <a:rPr b="0" i="0" lang="en" sz="1100" u="sng" cap="none" strike="noStrike">
                <a:solidFill>
                  <a:schemeClr val="hlink"/>
                </a:solidFill>
                <a:latin typeface="Arial"/>
                <a:ea typeface="Arial"/>
                <a:cs typeface="Arial"/>
                <a:sym typeface="Arial"/>
                <a:hlinkClick r:id="rId10"/>
              </a:rPr>
              <a:t>https://www.kaggle.com/msambare/fer2013</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UTK face dataset      </a:t>
            </a:r>
            <a:endParaRPr b="0" i="0" sz="14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11"/>
              </a:rPr>
              <a:t>https://susanqq.github.io/UTKFace/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10" name="Google Shape;710;p51"/>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711" name="Google Shape;711;p51"/>
          <p:cNvPicPr preferRelativeResize="0"/>
          <p:nvPr/>
        </p:nvPicPr>
        <p:blipFill>
          <a:blip r:embed="rId12">
            <a:alphaModFix/>
          </a:blip>
          <a:stretch>
            <a:fillRect/>
          </a:stretch>
        </p:blipFill>
        <p:spPr>
          <a:xfrm>
            <a:off x="6946575" y="265675"/>
            <a:ext cx="1340050" cy="1219200"/>
          </a:xfrm>
          <a:prstGeom prst="rect">
            <a:avLst/>
          </a:prstGeom>
          <a:noFill/>
          <a:ln cap="flat" cmpd="sng" w="9525">
            <a:solidFill>
              <a:schemeClr val="dk1"/>
            </a:solidFill>
            <a:prstDash val="solid"/>
            <a:round/>
            <a:headEnd len="sm" w="sm" type="none"/>
            <a:tailEnd len="sm" w="sm" type="none"/>
          </a:ln>
        </p:spPr>
      </p:pic>
      <p:pic>
        <p:nvPicPr>
          <p:cNvPr id="712" name="Google Shape;712;p51"/>
          <p:cNvPicPr preferRelativeResize="0"/>
          <p:nvPr/>
        </p:nvPicPr>
        <p:blipFill>
          <a:blip r:embed="rId13">
            <a:alphaModFix/>
          </a:blip>
          <a:stretch>
            <a:fillRect/>
          </a:stretch>
        </p:blipFill>
        <p:spPr>
          <a:xfrm>
            <a:off x="5606525" y="265688"/>
            <a:ext cx="1340050" cy="1219200"/>
          </a:xfrm>
          <a:prstGeom prst="rect">
            <a:avLst/>
          </a:prstGeom>
          <a:noFill/>
          <a:ln cap="flat" cmpd="sng" w="9525">
            <a:solidFill>
              <a:schemeClr val="dk1"/>
            </a:solidFill>
            <a:prstDash val="solid"/>
            <a:round/>
            <a:headEnd len="sm" w="sm" type="none"/>
            <a:tailEnd len="sm" w="sm" type="none"/>
          </a:ln>
        </p:spPr>
      </p:pic>
      <p:pic>
        <p:nvPicPr>
          <p:cNvPr id="713" name="Google Shape;713;p51"/>
          <p:cNvPicPr preferRelativeResize="0"/>
          <p:nvPr/>
        </p:nvPicPr>
        <p:blipFill>
          <a:blip r:embed="rId14">
            <a:alphaModFix/>
          </a:blip>
          <a:stretch>
            <a:fillRect/>
          </a:stretch>
        </p:blipFill>
        <p:spPr>
          <a:xfrm>
            <a:off x="5059225" y="1637175"/>
            <a:ext cx="3477500" cy="3279650"/>
          </a:xfrm>
          <a:prstGeom prst="rect">
            <a:avLst/>
          </a:prstGeom>
          <a:noFill/>
          <a:ln>
            <a:noFill/>
          </a:ln>
        </p:spPr>
      </p:pic>
      <p:cxnSp>
        <p:nvCxnSpPr>
          <p:cNvPr id="714" name="Google Shape;714;p51"/>
          <p:cNvCxnSpPr>
            <a:endCxn id="715" idx="0"/>
          </p:cNvCxnSpPr>
          <p:nvPr/>
        </p:nvCxnSpPr>
        <p:spPr>
          <a:xfrm flipH="1">
            <a:off x="4406725" y="2549000"/>
            <a:ext cx="1434900" cy="1044000"/>
          </a:xfrm>
          <a:prstGeom prst="straightConnector1">
            <a:avLst/>
          </a:prstGeom>
          <a:noFill/>
          <a:ln cap="flat" cmpd="sng" w="28575">
            <a:solidFill>
              <a:srgbClr val="6AA84F"/>
            </a:solidFill>
            <a:prstDash val="solid"/>
            <a:round/>
            <a:headEnd len="med" w="med" type="none"/>
            <a:tailEnd len="med" w="med" type="none"/>
          </a:ln>
        </p:spPr>
      </p:cxnSp>
      <p:cxnSp>
        <p:nvCxnSpPr>
          <p:cNvPr id="716" name="Google Shape;716;p51"/>
          <p:cNvCxnSpPr>
            <a:endCxn id="715" idx="3"/>
          </p:cNvCxnSpPr>
          <p:nvPr/>
        </p:nvCxnSpPr>
        <p:spPr>
          <a:xfrm flipH="1">
            <a:off x="4993975" y="3592850"/>
            <a:ext cx="2450400" cy="293700"/>
          </a:xfrm>
          <a:prstGeom prst="straightConnector1">
            <a:avLst/>
          </a:prstGeom>
          <a:noFill/>
          <a:ln cap="flat" cmpd="sng" w="28575">
            <a:solidFill>
              <a:srgbClr val="6AA84F"/>
            </a:solidFill>
            <a:prstDash val="solid"/>
            <a:round/>
            <a:headEnd len="med" w="med" type="none"/>
            <a:tailEnd len="med" w="med" type="none"/>
          </a:ln>
        </p:spPr>
      </p:cxnSp>
      <p:sp>
        <p:nvSpPr>
          <p:cNvPr id="717" name="Google Shape;717;p51"/>
          <p:cNvSpPr/>
          <p:nvPr/>
        </p:nvSpPr>
        <p:spPr>
          <a:xfrm>
            <a:off x="5830750" y="2559800"/>
            <a:ext cx="1663800" cy="1033200"/>
          </a:xfrm>
          <a:prstGeom prst="rect">
            <a:avLst/>
          </a:prstGeom>
          <a:solidFill>
            <a:srgbClr val="FFFFFF">
              <a:alpha val="0"/>
            </a:srgbClr>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5" name="Google Shape;715;p51"/>
          <p:cNvSpPr txBox="1"/>
          <p:nvPr/>
        </p:nvSpPr>
        <p:spPr>
          <a:xfrm>
            <a:off x="3819475" y="3593000"/>
            <a:ext cx="1174500" cy="5871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9900"/>
                </a:solidFill>
              </a:rPr>
              <a:t>Happy</a:t>
            </a:r>
            <a:endParaRPr b="1" sz="1500">
              <a:solidFill>
                <a:srgbClr val="FF9900"/>
              </a:solidFill>
            </a:endParaRPr>
          </a:p>
          <a:p>
            <a:pPr indent="0" lvl="0" marL="0" rtl="0" algn="ctr">
              <a:spcBef>
                <a:spcPts val="0"/>
              </a:spcBef>
              <a:spcAft>
                <a:spcPts val="0"/>
              </a:spcAft>
              <a:buNone/>
            </a:pPr>
            <a:r>
              <a:rPr b="1" lang="en" sz="1500">
                <a:solidFill>
                  <a:srgbClr val="FF9900"/>
                </a:solidFill>
              </a:rPr>
              <a:t>Black</a:t>
            </a:r>
            <a:endParaRPr b="1" sz="1500">
              <a:solidFill>
                <a:srgbClr val="FF99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52"/>
          <p:cNvGrpSpPr/>
          <p:nvPr/>
        </p:nvGrpSpPr>
        <p:grpSpPr>
          <a:xfrm>
            <a:off x="0" y="0"/>
            <a:ext cx="9144001" cy="5143500"/>
            <a:chOff x="0" y="0"/>
            <a:chExt cx="12192001" cy="6858000"/>
          </a:xfrm>
        </p:grpSpPr>
        <p:pic>
          <p:nvPicPr>
            <p:cNvPr id="723" name="Google Shape;723;p5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24" name="Google Shape;724;p5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25" name="Google Shape;725;p5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26" name="Google Shape;726;p5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27" name="Google Shape;727;p5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28" name="Google Shape;728;p5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29" name="Google Shape;729;p5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30" name="Google Shape;730;p5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31" name="Google Shape;731;p52"/>
          <p:cNvSpPr/>
          <p:nvPr/>
        </p:nvSpPr>
        <p:spPr>
          <a:xfrm>
            <a:off x="1902675" y="908738"/>
            <a:ext cx="750000" cy="411000"/>
          </a:xfrm>
          <a:prstGeom prst="parallelogram">
            <a:avLst>
              <a:gd fmla="val 25000" name="adj"/>
            </a:avLst>
          </a:prstGeom>
          <a:solidFill>
            <a:srgbClr val="D9EAD3"/>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1100" u="none" cap="none" strike="noStrike">
                <a:solidFill>
                  <a:srgbClr val="000000"/>
                </a:solidFill>
                <a:latin typeface="Arial"/>
                <a:ea typeface="Arial"/>
                <a:cs typeface="Arial"/>
                <a:sym typeface="Arial"/>
              </a:rPr>
              <a:t>Image Input</a:t>
            </a:r>
            <a:endParaRPr b="0" i="0" sz="1100" u="none" cap="none" strike="noStrike">
              <a:solidFill>
                <a:srgbClr val="000000"/>
              </a:solidFill>
              <a:latin typeface="Arial"/>
              <a:ea typeface="Arial"/>
              <a:cs typeface="Arial"/>
              <a:sym typeface="Arial"/>
            </a:endParaRPr>
          </a:p>
        </p:txBody>
      </p:sp>
      <p:sp>
        <p:nvSpPr>
          <p:cNvPr id="732" name="Google Shape;732;p52"/>
          <p:cNvSpPr/>
          <p:nvPr/>
        </p:nvSpPr>
        <p:spPr>
          <a:xfrm>
            <a:off x="1001363" y="1638675"/>
            <a:ext cx="843900" cy="6057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000000"/>
                </a:solidFill>
                <a:latin typeface="Arial"/>
                <a:ea typeface="Arial"/>
                <a:cs typeface="Arial"/>
                <a:sym typeface="Arial"/>
              </a:rPr>
              <a:t>Face Type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000000"/>
                </a:solidFill>
                <a:latin typeface="Arial"/>
                <a:ea typeface="Arial"/>
                <a:cs typeface="Arial"/>
                <a:sym typeface="Arial"/>
              </a:rPr>
              <a:t>Detection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000000"/>
                </a:solidFill>
                <a:latin typeface="Arial"/>
                <a:ea typeface="Arial"/>
                <a:cs typeface="Arial"/>
                <a:sym typeface="Arial"/>
              </a:rPr>
              <a:t>Model</a:t>
            </a:r>
            <a:endParaRPr b="0" i="0" sz="1100" u="none" cap="none" strike="noStrike">
              <a:solidFill>
                <a:srgbClr val="000000"/>
              </a:solidFill>
              <a:latin typeface="Arial"/>
              <a:ea typeface="Arial"/>
              <a:cs typeface="Arial"/>
              <a:sym typeface="Arial"/>
            </a:endParaRPr>
          </a:p>
        </p:txBody>
      </p:sp>
      <p:sp>
        <p:nvSpPr>
          <p:cNvPr id="733" name="Google Shape;733;p52"/>
          <p:cNvSpPr/>
          <p:nvPr/>
        </p:nvSpPr>
        <p:spPr>
          <a:xfrm>
            <a:off x="2240138" y="2819613"/>
            <a:ext cx="645600" cy="4110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Age</a:t>
            </a:r>
            <a:endParaRPr b="0" i="0" sz="1100" u="none" cap="none" strike="noStrike">
              <a:solidFill>
                <a:srgbClr val="000000"/>
              </a:solidFill>
              <a:latin typeface="Arial"/>
              <a:ea typeface="Arial"/>
              <a:cs typeface="Arial"/>
              <a:sym typeface="Arial"/>
            </a:endParaRPr>
          </a:p>
        </p:txBody>
      </p:sp>
      <p:sp>
        <p:nvSpPr>
          <p:cNvPr id="734" name="Google Shape;734;p52"/>
          <p:cNvSpPr/>
          <p:nvPr/>
        </p:nvSpPr>
        <p:spPr>
          <a:xfrm>
            <a:off x="1271166" y="2809888"/>
            <a:ext cx="645600" cy="4110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Gender</a:t>
            </a:r>
            <a:endParaRPr b="0" i="0" sz="1100" u="none" cap="none" strike="noStrike">
              <a:solidFill>
                <a:srgbClr val="000000"/>
              </a:solidFill>
              <a:latin typeface="Arial"/>
              <a:ea typeface="Arial"/>
              <a:cs typeface="Arial"/>
              <a:sym typeface="Arial"/>
            </a:endParaRPr>
          </a:p>
        </p:txBody>
      </p:sp>
      <p:sp>
        <p:nvSpPr>
          <p:cNvPr id="735" name="Google Shape;735;p52"/>
          <p:cNvSpPr/>
          <p:nvPr/>
        </p:nvSpPr>
        <p:spPr>
          <a:xfrm>
            <a:off x="302194" y="2819513"/>
            <a:ext cx="645600" cy="4110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Race</a:t>
            </a:r>
            <a:endParaRPr b="0" i="0" sz="1100" u="none" cap="none" strike="noStrike">
              <a:solidFill>
                <a:srgbClr val="000000"/>
              </a:solidFill>
              <a:latin typeface="Arial"/>
              <a:ea typeface="Arial"/>
              <a:cs typeface="Arial"/>
              <a:sym typeface="Arial"/>
            </a:endParaRPr>
          </a:p>
        </p:txBody>
      </p:sp>
      <p:sp>
        <p:nvSpPr>
          <p:cNvPr id="736" name="Google Shape;736;p52"/>
          <p:cNvSpPr/>
          <p:nvPr/>
        </p:nvSpPr>
        <p:spPr>
          <a:xfrm>
            <a:off x="3209506" y="1638650"/>
            <a:ext cx="843900" cy="6057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Emotion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Detection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Model</a:t>
            </a:r>
            <a:endParaRPr b="0" i="0" sz="1100" u="none" cap="none" strike="noStrike">
              <a:solidFill>
                <a:srgbClr val="000000"/>
              </a:solidFill>
              <a:latin typeface="Arial"/>
              <a:ea typeface="Arial"/>
              <a:cs typeface="Arial"/>
              <a:sym typeface="Arial"/>
            </a:endParaRPr>
          </a:p>
        </p:txBody>
      </p:sp>
      <p:sp>
        <p:nvSpPr>
          <p:cNvPr id="737" name="Google Shape;737;p52"/>
          <p:cNvSpPr/>
          <p:nvPr/>
        </p:nvSpPr>
        <p:spPr>
          <a:xfrm>
            <a:off x="3256481" y="2793625"/>
            <a:ext cx="750000" cy="4110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Emotion</a:t>
            </a:r>
            <a:endParaRPr b="0" i="0" sz="1100" u="none" cap="none" strike="noStrike">
              <a:solidFill>
                <a:srgbClr val="000000"/>
              </a:solidFill>
              <a:latin typeface="Arial"/>
              <a:ea typeface="Arial"/>
              <a:cs typeface="Arial"/>
              <a:sym typeface="Arial"/>
            </a:endParaRPr>
          </a:p>
        </p:txBody>
      </p:sp>
      <p:sp>
        <p:nvSpPr>
          <p:cNvPr id="738" name="Google Shape;738;p52"/>
          <p:cNvSpPr/>
          <p:nvPr/>
        </p:nvSpPr>
        <p:spPr>
          <a:xfrm>
            <a:off x="189326" y="3360325"/>
            <a:ext cx="810600" cy="10599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White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Black</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Asian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Indian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lang="en" sz="1100"/>
              <a:t>Unknown</a:t>
            </a:r>
            <a:endParaRPr b="0" i="0" sz="1100" u="none" cap="none" strike="noStrike">
              <a:solidFill>
                <a:srgbClr val="000000"/>
              </a:solidFill>
              <a:latin typeface="Arial"/>
              <a:ea typeface="Arial"/>
              <a:cs typeface="Arial"/>
              <a:sym typeface="Arial"/>
            </a:endParaRPr>
          </a:p>
        </p:txBody>
      </p:sp>
      <p:sp>
        <p:nvSpPr>
          <p:cNvPr id="739" name="Google Shape;739;p52"/>
          <p:cNvSpPr/>
          <p:nvPr/>
        </p:nvSpPr>
        <p:spPr>
          <a:xfrm>
            <a:off x="1200125" y="3360250"/>
            <a:ext cx="750000" cy="10599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Male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Female</a:t>
            </a:r>
            <a:endParaRPr b="0" i="0" sz="1100" u="none" cap="none" strike="noStrike">
              <a:solidFill>
                <a:srgbClr val="000000"/>
              </a:solidFill>
              <a:latin typeface="Arial"/>
              <a:ea typeface="Arial"/>
              <a:cs typeface="Arial"/>
              <a:sym typeface="Arial"/>
            </a:endParaRPr>
          </a:p>
        </p:txBody>
      </p:sp>
      <p:sp>
        <p:nvSpPr>
          <p:cNvPr id="740" name="Google Shape;740;p52"/>
          <p:cNvSpPr/>
          <p:nvPr/>
        </p:nvSpPr>
        <p:spPr>
          <a:xfrm>
            <a:off x="2114213" y="3379700"/>
            <a:ext cx="931200" cy="14418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t>13-17</a:t>
            </a:r>
            <a:endParaRPr sz="1100"/>
          </a:p>
          <a:p>
            <a:pPr indent="0" lvl="0" marL="0" marR="0" rtl="0" algn="ctr">
              <a:lnSpc>
                <a:spcPct val="100000"/>
              </a:lnSpc>
              <a:spcBef>
                <a:spcPts val="0"/>
              </a:spcBef>
              <a:spcAft>
                <a:spcPts val="0"/>
              </a:spcAft>
              <a:buClr>
                <a:srgbClr val="000000"/>
              </a:buClr>
              <a:buSzPts val="1100"/>
              <a:buFont typeface="Arial"/>
              <a:buNone/>
            </a:pPr>
            <a:r>
              <a:rPr lang="en" sz="1100"/>
              <a:t>18-24</a:t>
            </a:r>
            <a:endParaRPr sz="1100"/>
          </a:p>
          <a:p>
            <a:pPr indent="0" lvl="0" marL="0" marR="0" rtl="0" algn="ctr">
              <a:lnSpc>
                <a:spcPct val="100000"/>
              </a:lnSpc>
              <a:spcBef>
                <a:spcPts val="0"/>
              </a:spcBef>
              <a:spcAft>
                <a:spcPts val="0"/>
              </a:spcAft>
              <a:buClr>
                <a:srgbClr val="000000"/>
              </a:buClr>
              <a:buSzPts val="1100"/>
              <a:buFont typeface="Arial"/>
              <a:buNone/>
            </a:pPr>
            <a:r>
              <a:rPr lang="en" sz="1100"/>
              <a:t>25-34</a:t>
            </a:r>
            <a:endParaRPr sz="1100"/>
          </a:p>
          <a:p>
            <a:pPr indent="0" lvl="0" marL="0" marR="0" rtl="0" algn="ctr">
              <a:lnSpc>
                <a:spcPct val="100000"/>
              </a:lnSpc>
              <a:spcBef>
                <a:spcPts val="0"/>
              </a:spcBef>
              <a:spcAft>
                <a:spcPts val="0"/>
              </a:spcAft>
              <a:buClr>
                <a:srgbClr val="000000"/>
              </a:buClr>
              <a:buSzPts val="1100"/>
              <a:buFont typeface="Arial"/>
              <a:buNone/>
            </a:pPr>
            <a:r>
              <a:rPr lang="en" sz="1100"/>
              <a:t>35-44</a:t>
            </a:r>
            <a:endParaRPr sz="1100"/>
          </a:p>
          <a:p>
            <a:pPr indent="0" lvl="0" marL="0" marR="0" rtl="0" algn="ctr">
              <a:lnSpc>
                <a:spcPct val="100000"/>
              </a:lnSpc>
              <a:spcBef>
                <a:spcPts val="0"/>
              </a:spcBef>
              <a:spcAft>
                <a:spcPts val="0"/>
              </a:spcAft>
              <a:buClr>
                <a:srgbClr val="000000"/>
              </a:buClr>
              <a:buSzPts val="1100"/>
              <a:buFont typeface="Arial"/>
              <a:buNone/>
            </a:pPr>
            <a:r>
              <a:rPr lang="en" sz="1100"/>
              <a:t>45-54</a:t>
            </a:r>
            <a:endParaRPr sz="1100"/>
          </a:p>
          <a:p>
            <a:pPr indent="0" lvl="0" marL="0" marR="0" rtl="0" algn="ctr">
              <a:lnSpc>
                <a:spcPct val="100000"/>
              </a:lnSpc>
              <a:spcBef>
                <a:spcPts val="0"/>
              </a:spcBef>
              <a:spcAft>
                <a:spcPts val="0"/>
              </a:spcAft>
              <a:buClr>
                <a:srgbClr val="000000"/>
              </a:buClr>
              <a:buSzPts val="1100"/>
              <a:buFont typeface="Arial"/>
              <a:buNone/>
            </a:pPr>
            <a:r>
              <a:rPr lang="en" sz="1100"/>
              <a:t>55-64</a:t>
            </a:r>
            <a:endParaRPr sz="1100"/>
          </a:p>
          <a:p>
            <a:pPr indent="0" lvl="0" marL="0" marR="0" rtl="0" algn="ctr">
              <a:lnSpc>
                <a:spcPct val="100000"/>
              </a:lnSpc>
              <a:spcBef>
                <a:spcPts val="0"/>
              </a:spcBef>
              <a:spcAft>
                <a:spcPts val="0"/>
              </a:spcAft>
              <a:buClr>
                <a:srgbClr val="000000"/>
              </a:buClr>
              <a:buSzPts val="1100"/>
              <a:buFont typeface="Arial"/>
              <a:buNone/>
            </a:pPr>
            <a:r>
              <a:rPr lang="en" sz="1100"/>
              <a:t>Above 65</a:t>
            </a:r>
            <a:endParaRPr sz="1100"/>
          </a:p>
        </p:txBody>
      </p:sp>
      <p:sp>
        <p:nvSpPr>
          <p:cNvPr id="741" name="Google Shape;741;p52"/>
          <p:cNvSpPr/>
          <p:nvPr/>
        </p:nvSpPr>
        <p:spPr>
          <a:xfrm>
            <a:off x="3209500" y="3327825"/>
            <a:ext cx="1026600" cy="14937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Happy</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Sad</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Afraid</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Angry</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Disgusted</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Surprised</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Neutral</a:t>
            </a:r>
            <a:endParaRPr b="0" i="0" sz="1100" u="none" cap="none" strike="noStrike">
              <a:solidFill>
                <a:srgbClr val="000000"/>
              </a:solidFill>
              <a:latin typeface="Arial"/>
              <a:ea typeface="Arial"/>
              <a:cs typeface="Arial"/>
              <a:sym typeface="Arial"/>
            </a:endParaRPr>
          </a:p>
        </p:txBody>
      </p:sp>
      <p:cxnSp>
        <p:nvCxnSpPr>
          <p:cNvPr id="742" name="Google Shape;742;p52"/>
          <p:cNvCxnSpPr>
            <a:stCxn id="732" idx="2"/>
            <a:endCxn id="735" idx="0"/>
          </p:cNvCxnSpPr>
          <p:nvPr/>
        </p:nvCxnSpPr>
        <p:spPr>
          <a:xfrm flipH="1">
            <a:off x="625013" y="2244375"/>
            <a:ext cx="798300" cy="575100"/>
          </a:xfrm>
          <a:prstGeom prst="straightConnector1">
            <a:avLst/>
          </a:prstGeom>
          <a:noFill/>
          <a:ln cap="flat" cmpd="sng" w="9525">
            <a:solidFill>
              <a:srgbClr val="595959"/>
            </a:solidFill>
            <a:prstDash val="solid"/>
            <a:round/>
            <a:headEnd len="sm" w="sm" type="none"/>
            <a:tailEnd len="med" w="med" type="triangle"/>
          </a:ln>
        </p:spPr>
      </p:cxnSp>
      <p:cxnSp>
        <p:nvCxnSpPr>
          <p:cNvPr id="743" name="Google Shape;743;p52"/>
          <p:cNvCxnSpPr>
            <a:stCxn id="732" idx="2"/>
            <a:endCxn id="734" idx="0"/>
          </p:cNvCxnSpPr>
          <p:nvPr/>
        </p:nvCxnSpPr>
        <p:spPr>
          <a:xfrm>
            <a:off x="1423313" y="2244375"/>
            <a:ext cx="170700" cy="565500"/>
          </a:xfrm>
          <a:prstGeom prst="straightConnector1">
            <a:avLst/>
          </a:prstGeom>
          <a:noFill/>
          <a:ln cap="flat" cmpd="sng" w="9525">
            <a:solidFill>
              <a:srgbClr val="595959"/>
            </a:solidFill>
            <a:prstDash val="solid"/>
            <a:round/>
            <a:headEnd len="sm" w="sm" type="none"/>
            <a:tailEnd len="med" w="med" type="triangle"/>
          </a:ln>
        </p:spPr>
      </p:cxnSp>
      <p:cxnSp>
        <p:nvCxnSpPr>
          <p:cNvPr id="744" name="Google Shape;744;p52"/>
          <p:cNvCxnSpPr>
            <a:stCxn id="732" idx="2"/>
            <a:endCxn id="733" idx="0"/>
          </p:cNvCxnSpPr>
          <p:nvPr/>
        </p:nvCxnSpPr>
        <p:spPr>
          <a:xfrm>
            <a:off x="1423313" y="2244375"/>
            <a:ext cx="1139700" cy="575100"/>
          </a:xfrm>
          <a:prstGeom prst="straightConnector1">
            <a:avLst/>
          </a:prstGeom>
          <a:noFill/>
          <a:ln cap="flat" cmpd="sng" w="9525">
            <a:solidFill>
              <a:srgbClr val="595959"/>
            </a:solidFill>
            <a:prstDash val="solid"/>
            <a:round/>
            <a:headEnd len="sm" w="sm" type="none"/>
            <a:tailEnd len="med" w="med" type="triangle"/>
          </a:ln>
        </p:spPr>
      </p:cxnSp>
      <p:cxnSp>
        <p:nvCxnSpPr>
          <p:cNvPr id="745" name="Google Shape;745;p52"/>
          <p:cNvCxnSpPr>
            <a:stCxn id="731" idx="3"/>
            <a:endCxn id="732" idx="0"/>
          </p:cNvCxnSpPr>
          <p:nvPr/>
        </p:nvCxnSpPr>
        <p:spPr>
          <a:xfrm flipH="1">
            <a:off x="1423200" y="1319738"/>
            <a:ext cx="803100" cy="318900"/>
          </a:xfrm>
          <a:prstGeom prst="straightConnector1">
            <a:avLst/>
          </a:prstGeom>
          <a:noFill/>
          <a:ln cap="flat" cmpd="sng" w="9525">
            <a:solidFill>
              <a:srgbClr val="595959"/>
            </a:solidFill>
            <a:prstDash val="solid"/>
            <a:round/>
            <a:headEnd len="sm" w="sm" type="none"/>
            <a:tailEnd len="med" w="med" type="triangle"/>
          </a:ln>
        </p:spPr>
      </p:cxnSp>
      <p:cxnSp>
        <p:nvCxnSpPr>
          <p:cNvPr id="746" name="Google Shape;746;p52"/>
          <p:cNvCxnSpPr>
            <a:stCxn id="731" idx="4"/>
            <a:endCxn id="736" idx="0"/>
          </p:cNvCxnSpPr>
          <p:nvPr/>
        </p:nvCxnSpPr>
        <p:spPr>
          <a:xfrm>
            <a:off x="2277675" y="1319738"/>
            <a:ext cx="1353900" cy="318900"/>
          </a:xfrm>
          <a:prstGeom prst="straightConnector1">
            <a:avLst/>
          </a:prstGeom>
          <a:noFill/>
          <a:ln cap="flat" cmpd="sng" w="9525">
            <a:solidFill>
              <a:srgbClr val="595959"/>
            </a:solidFill>
            <a:prstDash val="solid"/>
            <a:round/>
            <a:headEnd len="sm" w="sm" type="none"/>
            <a:tailEnd len="med" w="med" type="triangle"/>
          </a:ln>
        </p:spPr>
      </p:cxnSp>
      <p:cxnSp>
        <p:nvCxnSpPr>
          <p:cNvPr id="747" name="Google Shape;747;p52"/>
          <p:cNvCxnSpPr>
            <a:stCxn id="736" idx="2"/>
            <a:endCxn id="737" idx="0"/>
          </p:cNvCxnSpPr>
          <p:nvPr/>
        </p:nvCxnSpPr>
        <p:spPr>
          <a:xfrm>
            <a:off x="3631456" y="2244350"/>
            <a:ext cx="0" cy="549300"/>
          </a:xfrm>
          <a:prstGeom prst="straightConnector1">
            <a:avLst/>
          </a:prstGeom>
          <a:noFill/>
          <a:ln cap="flat" cmpd="sng" w="9525">
            <a:solidFill>
              <a:srgbClr val="595959"/>
            </a:solidFill>
            <a:prstDash val="solid"/>
            <a:round/>
            <a:headEnd len="sm" w="sm" type="none"/>
            <a:tailEnd len="med" w="med" type="triangle"/>
          </a:ln>
        </p:spPr>
      </p:cxnSp>
      <p:sp>
        <p:nvSpPr>
          <p:cNvPr id="748" name="Google Shape;748;p52"/>
          <p:cNvSpPr txBox="1"/>
          <p:nvPr/>
        </p:nvSpPr>
        <p:spPr>
          <a:xfrm>
            <a:off x="777938" y="2393447"/>
            <a:ext cx="1290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Arial"/>
                <a:ea typeface="Arial"/>
                <a:cs typeface="Arial"/>
                <a:sym typeface="Arial"/>
              </a:rPr>
              <a:t>Classification</a:t>
            </a:r>
            <a:endParaRPr b="0" i="0" sz="900" u="none" cap="none" strike="noStrike">
              <a:solidFill>
                <a:srgbClr val="595959"/>
              </a:solidFill>
              <a:latin typeface="Arial"/>
              <a:ea typeface="Arial"/>
              <a:cs typeface="Arial"/>
              <a:sym typeface="Arial"/>
            </a:endParaRPr>
          </a:p>
        </p:txBody>
      </p:sp>
      <p:sp>
        <p:nvSpPr>
          <p:cNvPr id="749" name="Google Shape;749;p52"/>
          <p:cNvSpPr txBox="1"/>
          <p:nvPr/>
        </p:nvSpPr>
        <p:spPr>
          <a:xfrm>
            <a:off x="1658406" y="2393338"/>
            <a:ext cx="810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Arial"/>
                <a:ea typeface="Arial"/>
                <a:cs typeface="Arial"/>
                <a:sym typeface="Arial"/>
              </a:rPr>
              <a:t>Prediction</a:t>
            </a:r>
            <a:endParaRPr b="0" i="0" sz="900" u="none" cap="none" strike="noStrike">
              <a:solidFill>
                <a:srgbClr val="595959"/>
              </a:solidFill>
              <a:latin typeface="Arial"/>
              <a:ea typeface="Arial"/>
              <a:cs typeface="Arial"/>
              <a:sym typeface="Arial"/>
            </a:endParaRPr>
          </a:p>
        </p:txBody>
      </p:sp>
      <p:sp>
        <p:nvSpPr>
          <p:cNvPr id="750" name="Google Shape;750;p52"/>
          <p:cNvSpPr txBox="1"/>
          <p:nvPr/>
        </p:nvSpPr>
        <p:spPr>
          <a:xfrm>
            <a:off x="3313976" y="2380400"/>
            <a:ext cx="8439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Arial"/>
                <a:ea typeface="Arial"/>
                <a:cs typeface="Arial"/>
                <a:sym typeface="Arial"/>
              </a:rPr>
              <a:t>Classification</a:t>
            </a:r>
            <a:endParaRPr b="0" i="0" sz="900" u="none" cap="none" strike="noStrike">
              <a:solidFill>
                <a:srgbClr val="595959"/>
              </a:solidFill>
              <a:latin typeface="Arial"/>
              <a:ea typeface="Arial"/>
              <a:cs typeface="Arial"/>
              <a:sym typeface="Arial"/>
            </a:endParaRPr>
          </a:p>
        </p:txBody>
      </p:sp>
      <p:sp>
        <p:nvSpPr>
          <p:cNvPr id="751" name="Google Shape;751;p52"/>
          <p:cNvSpPr txBox="1"/>
          <p:nvPr/>
        </p:nvSpPr>
        <p:spPr>
          <a:xfrm>
            <a:off x="201275" y="237600"/>
            <a:ext cx="8695800" cy="662100"/>
          </a:xfrm>
          <a:prstGeom prst="rect">
            <a:avLst/>
          </a:prstGeom>
          <a:noFill/>
          <a:ln>
            <a:noFill/>
          </a:ln>
        </p:spPr>
        <p:txBody>
          <a:bodyPr anchorCtr="0" anchor="t" bIns="68575" lIns="68575" spcFirstLastPara="1" rIns="68575" wrap="square" tIns="68575">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I</a:t>
            </a:r>
            <a:r>
              <a:rPr b="1" i="0" lang="en" sz="2100" u="none" cap="none" strike="noStrike">
                <a:solidFill>
                  <a:srgbClr val="225870"/>
                </a:solidFill>
                <a:latin typeface="Microsoft Yahei"/>
                <a:ea typeface="Microsoft Yahei"/>
                <a:cs typeface="Microsoft Yahei"/>
                <a:sym typeface="Microsoft Yahei"/>
              </a:rPr>
              <a:t>llustration of Face Type Detection &amp; Emotion detection Model</a:t>
            </a:r>
            <a:endParaRPr b="1" i="0" sz="2100" u="none" cap="none" strike="noStrike">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i="0" sz="2100" u="none" cap="none" strike="noStrike">
              <a:solidFill>
                <a:srgbClr val="225870"/>
              </a:solidFill>
              <a:latin typeface="Microsoft Yahei"/>
              <a:ea typeface="Microsoft Yahei"/>
              <a:cs typeface="Microsoft Yahei"/>
              <a:sym typeface="Microsoft Yahei"/>
            </a:endParaRPr>
          </a:p>
        </p:txBody>
      </p:sp>
      <p:sp>
        <p:nvSpPr>
          <p:cNvPr id="752" name="Google Shape;752;p5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753" name="Google Shape;753;p52"/>
          <p:cNvPicPr preferRelativeResize="0"/>
          <p:nvPr/>
        </p:nvPicPr>
        <p:blipFill>
          <a:blip r:embed="rId4">
            <a:alphaModFix/>
          </a:blip>
          <a:stretch>
            <a:fillRect/>
          </a:stretch>
        </p:blipFill>
        <p:spPr>
          <a:xfrm>
            <a:off x="4793901" y="1033050"/>
            <a:ext cx="4180274" cy="3327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53"/>
          <p:cNvGrpSpPr/>
          <p:nvPr/>
        </p:nvGrpSpPr>
        <p:grpSpPr>
          <a:xfrm>
            <a:off x="0" y="0"/>
            <a:ext cx="9144001" cy="5143500"/>
            <a:chOff x="0" y="0"/>
            <a:chExt cx="12192001" cy="6858000"/>
          </a:xfrm>
        </p:grpSpPr>
        <p:pic>
          <p:nvPicPr>
            <p:cNvPr id="759" name="Google Shape;759;p5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60" name="Google Shape;760;p5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61" name="Google Shape;761;p5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62" name="Google Shape;762;p5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63" name="Google Shape;763;p5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64" name="Google Shape;764;p5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65" name="Google Shape;765;p5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66" name="Google Shape;766;p5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67" name="Google Shape;767;p53"/>
          <p:cNvSpPr/>
          <p:nvPr/>
        </p:nvSpPr>
        <p:spPr>
          <a:xfrm>
            <a:off x="774950" y="565850"/>
            <a:ext cx="7264800" cy="4577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8" name="Google Shape;768;p53"/>
          <p:cNvSpPr txBox="1"/>
          <p:nvPr/>
        </p:nvSpPr>
        <p:spPr>
          <a:xfrm>
            <a:off x="1798369" y="571500"/>
            <a:ext cx="22086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Emotion distribution</a:t>
            </a:r>
            <a:endParaRPr b="0" i="0" sz="1400" u="none" cap="none" strike="noStrike">
              <a:solidFill>
                <a:srgbClr val="000000"/>
              </a:solidFill>
              <a:latin typeface="Arial"/>
              <a:ea typeface="Arial"/>
              <a:cs typeface="Arial"/>
              <a:sym typeface="Arial"/>
            </a:endParaRPr>
          </a:p>
        </p:txBody>
      </p:sp>
      <p:sp>
        <p:nvSpPr>
          <p:cNvPr id="769" name="Google Shape;769;p53"/>
          <p:cNvSpPr txBox="1"/>
          <p:nvPr/>
        </p:nvSpPr>
        <p:spPr>
          <a:xfrm>
            <a:off x="5322631" y="569506"/>
            <a:ext cx="16845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Gender distribution</a:t>
            </a:r>
            <a:endParaRPr b="0" i="0" sz="1400" u="none" cap="none" strike="noStrike">
              <a:solidFill>
                <a:srgbClr val="000000"/>
              </a:solidFill>
              <a:latin typeface="Arial"/>
              <a:ea typeface="Arial"/>
              <a:cs typeface="Arial"/>
              <a:sym typeface="Arial"/>
            </a:endParaRPr>
          </a:p>
        </p:txBody>
      </p:sp>
      <p:sp>
        <p:nvSpPr>
          <p:cNvPr id="770" name="Google Shape;770;p53"/>
          <p:cNvSpPr txBox="1"/>
          <p:nvPr/>
        </p:nvSpPr>
        <p:spPr>
          <a:xfrm>
            <a:off x="3890048" y="2834000"/>
            <a:ext cx="20061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lang="en"/>
              <a:t>Ethnicity</a:t>
            </a:r>
            <a:r>
              <a:rPr b="0" i="0" lang="en" sz="1400" u="none" cap="none" strike="noStrike">
                <a:solidFill>
                  <a:srgbClr val="000000"/>
                </a:solidFill>
                <a:latin typeface="Arial"/>
                <a:ea typeface="Arial"/>
                <a:cs typeface="Arial"/>
                <a:sym typeface="Arial"/>
              </a:rPr>
              <a:t> distribution</a:t>
            </a:r>
            <a:endParaRPr b="0" i="0" sz="1400" u="none" cap="none" strike="noStrike">
              <a:solidFill>
                <a:srgbClr val="000000"/>
              </a:solidFill>
              <a:latin typeface="Arial"/>
              <a:ea typeface="Arial"/>
              <a:cs typeface="Arial"/>
              <a:sym typeface="Arial"/>
            </a:endParaRPr>
          </a:p>
        </p:txBody>
      </p:sp>
      <p:sp>
        <p:nvSpPr>
          <p:cNvPr id="771" name="Google Shape;771;p53"/>
          <p:cNvSpPr txBox="1"/>
          <p:nvPr/>
        </p:nvSpPr>
        <p:spPr>
          <a:xfrm>
            <a:off x="315825" y="89375"/>
            <a:ext cx="8385600" cy="400200"/>
          </a:xfrm>
          <a:prstGeom prst="rect">
            <a:avLst/>
          </a:prstGeom>
          <a:noFill/>
          <a:ln>
            <a:noFill/>
          </a:ln>
        </p:spPr>
        <p:txBody>
          <a:bodyPr anchorCtr="0" anchor="t" bIns="68575" lIns="68575" spcFirstLastPara="1" rIns="68575" wrap="square" tIns="68575">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Results of Face Type Detection &amp; Emotion detection Model</a:t>
            </a:r>
            <a:endParaRPr b="1" i="0" sz="2100" u="none" cap="none" strike="noStrike">
              <a:solidFill>
                <a:srgbClr val="225870"/>
              </a:solidFill>
              <a:latin typeface="Microsoft Yahei"/>
              <a:ea typeface="Microsoft Yahei"/>
              <a:cs typeface="Microsoft Yahei"/>
              <a:sym typeface="Microsoft Yahei"/>
            </a:endParaRPr>
          </a:p>
        </p:txBody>
      </p:sp>
      <p:sp>
        <p:nvSpPr>
          <p:cNvPr id="772" name="Google Shape;772;p53"/>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773" name="Google Shape;773;p53"/>
          <p:cNvPicPr preferRelativeResize="0"/>
          <p:nvPr/>
        </p:nvPicPr>
        <p:blipFill>
          <a:blip r:embed="rId4">
            <a:alphaModFix/>
          </a:blip>
          <a:stretch>
            <a:fillRect/>
          </a:stretch>
        </p:blipFill>
        <p:spPr>
          <a:xfrm>
            <a:off x="3472473" y="3186000"/>
            <a:ext cx="2398549" cy="1843267"/>
          </a:xfrm>
          <a:prstGeom prst="rect">
            <a:avLst/>
          </a:prstGeom>
          <a:noFill/>
          <a:ln cap="flat" cmpd="sng" w="9525">
            <a:solidFill>
              <a:schemeClr val="dk1"/>
            </a:solidFill>
            <a:prstDash val="solid"/>
            <a:round/>
            <a:headEnd len="sm" w="sm" type="none"/>
            <a:tailEnd len="sm" w="sm" type="none"/>
          </a:ln>
        </p:spPr>
      </p:pic>
      <p:pic>
        <p:nvPicPr>
          <p:cNvPr id="774" name="Google Shape;774;p53"/>
          <p:cNvPicPr preferRelativeResize="0"/>
          <p:nvPr/>
        </p:nvPicPr>
        <p:blipFill>
          <a:blip r:embed="rId5">
            <a:alphaModFix/>
          </a:blip>
          <a:stretch>
            <a:fillRect/>
          </a:stretch>
        </p:blipFill>
        <p:spPr>
          <a:xfrm>
            <a:off x="1484114" y="916138"/>
            <a:ext cx="2398560" cy="1843275"/>
          </a:xfrm>
          <a:prstGeom prst="rect">
            <a:avLst/>
          </a:prstGeom>
          <a:solidFill>
            <a:srgbClr val="F3F3F3"/>
          </a:solidFill>
          <a:ln cap="flat" cmpd="sng" w="9525">
            <a:solidFill>
              <a:schemeClr val="dk2"/>
            </a:solidFill>
            <a:prstDash val="solid"/>
            <a:round/>
            <a:headEnd len="sm" w="sm" type="none"/>
            <a:tailEnd len="sm" w="sm" type="none"/>
          </a:ln>
        </p:spPr>
      </p:pic>
      <p:pic>
        <p:nvPicPr>
          <p:cNvPr id="775" name="Google Shape;775;p53"/>
          <p:cNvPicPr preferRelativeResize="0"/>
          <p:nvPr/>
        </p:nvPicPr>
        <p:blipFill>
          <a:blip r:embed="rId6">
            <a:alphaModFix/>
          </a:blip>
          <a:stretch>
            <a:fillRect/>
          </a:stretch>
        </p:blipFill>
        <p:spPr>
          <a:xfrm>
            <a:off x="4965602" y="916137"/>
            <a:ext cx="2398550" cy="184328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grpSp>
        <p:nvGrpSpPr>
          <p:cNvPr id="780" name="Google Shape;780;p54"/>
          <p:cNvGrpSpPr/>
          <p:nvPr/>
        </p:nvGrpSpPr>
        <p:grpSpPr>
          <a:xfrm>
            <a:off x="0" y="0"/>
            <a:ext cx="9144001" cy="5143500"/>
            <a:chOff x="0" y="0"/>
            <a:chExt cx="12192001" cy="6858000"/>
          </a:xfrm>
        </p:grpSpPr>
        <p:pic>
          <p:nvPicPr>
            <p:cNvPr id="781" name="Google Shape;781;p5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82" name="Google Shape;782;p5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83" name="Google Shape;783;p5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84" name="Google Shape;784;p5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85" name="Google Shape;785;p5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86" name="Google Shape;786;p5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87" name="Google Shape;787;p5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88" name="Google Shape;788;p5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89" name="Google Shape;789;p54"/>
          <p:cNvSpPr txBox="1"/>
          <p:nvPr/>
        </p:nvSpPr>
        <p:spPr>
          <a:xfrm>
            <a:off x="228600" y="2044950"/>
            <a:ext cx="8668800" cy="3198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lang="en" sz="1300"/>
              <a:t>A deep learning facial recognition framework developed by Facebook AI Research (FAIR) that utilizes a convolutional neural network (CNN) to </a:t>
            </a:r>
            <a:r>
              <a:rPr lang="en" sz="1300">
                <a:solidFill>
                  <a:schemeClr val="dk1"/>
                </a:solidFill>
              </a:rPr>
              <a:t>recognize and verify faces in images.</a:t>
            </a:r>
            <a:endParaRPr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Input Processing:</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Input images are pre-processed, including face detection and alignment, to ensure consistent facial orientation and scale.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Feature Extraction: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Uses a CNN architecture (e.g., VGG-Face) to extract facial features from aligned images, transforming them into high-dimensional feature vectors.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Embedding Generation: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Each face image is represented as a fixed-size vector in an embedding space, where similar faces are mapped closer together.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Face Recognition: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Compares the embedding vectors using distance metrics (e.g., Euclidean distance) to determine the similarity between faces, enabling recognition and verification.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Emotion Detection: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Can also predict emotions by using additional classifiers trained on emotion datasets, analyzing facial expressions.</a:t>
            </a:r>
            <a:endParaRPr b="0" i="0" sz="1400" u="none" cap="none" strike="noStrike">
              <a:solidFill>
                <a:srgbClr val="000000"/>
              </a:solidFill>
              <a:latin typeface="Arial"/>
              <a:ea typeface="Arial"/>
              <a:cs typeface="Arial"/>
              <a:sym typeface="Arial"/>
            </a:endParaRPr>
          </a:p>
        </p:txBody>
      </p:sp>
      <p:sp>
        <p:nvSpPr>
          <p:cNvPr id="790" name="Google Shape;790;p54"/>
          <p:cNvSpPr txBox="1"/>
          <p:nvPr/>
        </p:nvSpPr>
        <p:spPr>
          <a:xfrm>
            <a:off x="373069" y="76481"/>
            <a:ext cx="5199000" cy="46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225870"/>
                </a:solidFill>
              </a:rPr>
              <a:t>DeepFace Overview and Working</a:t>
            </a:r>
            <a:endParaRPr b="1" i="0" sz="1100" u="none" cap="none" strike="noStrike">
              <a:solidFill>
                <a:srgbClr val="000000"/>
              </a:solidFill>
            </a:endParaRPr>
          </a:p>
        </p:txBody>
      </p:sp>
      <p:sp>
        <p:nvSpPr>
          <p:cNvPr id="791" name="Google Shape;791;p54"/>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792" name="Google Shape;792;p54"/>
          <p:cNvPicPr preferRelativeResize="0"/>
          <p:nvPr/>
        </p:nvPicPr>
        <p:blipFill rotWithShape="1">
          <a:blip r:embed="rId4">
            <a:alphaModFix/>
          </a:blip>
          <a:srcRect b="58689" l="0" r="0" t="0"/>
          <a:stretch/>
        </p:blipFill>
        <p:spPr>
          <a:xfrm>
            <a:off x="502400" y="614375"/>
            <a:ext cx="7666299" cy="148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6" name="Shape 796"/>
        <p:cNvGrpSpPr/>
        <p:nvPr/>
      </p:nvGrpSpPr>
      <p:grpSpPr>
        <a:xfrm>
          <a:off x="0" y="0"/>
          <a:ext cx="0" cy="0"/>
          <a:chOff x="0" y="0"/>
          <a:chExt cx="0" cy="0"/>
        </a:xfrm>
      </p:grpSpPr>
      <p:grpSp>
        <p:nvGrpSpPr>
          <p:cNvPr id="797" name="Google Shape;797;p55"/>
          <p:cNvGrpSpPr/>
          <p:nvPr/>
        </p:nvGrpSpPr>
        <p:grpSpPr>
          <a:xfrm>
            <a:off x="0" y="0"/>
            <a:ext cx="9144001" cy="5143500"/>
            <a:chOff x="0" y="0"/>
            <a:chExt cx="12192001" cy="6858000"/>
          </a:xfrm>
        </p:grpSpPr>
        <p:pic>
          <p:nvPicPr>
            <p:cNvPr id="798" name="Google Shape;798;p5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99" name="Google Shape;799;p5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00" name="Google Shape;800;p5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01" name="Google Shape;801;p5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02" name="Google Shape;802;p5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03" name="Google Shape;803;p5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04" name="Google Shape;804;p5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05" name="Google Shape;805;p5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06" name="Google Shape;806;p55"/>
          <p:cNvSpPr txBox="1"/>
          <p:nvPr/>
        </p:nvSpPr>
        <p:spPr>
          <a:xfrm>
            <a:off x="354650" y="176300"/>
            <a:ext cx="6542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RoBERTa Model</a:t>
            </a:r>
            <a:endParaRPr b="0" i="0" sz="800" u="none" cap="none" strike="noStrike">
              <a:solidFill>
                <a:schemeClr val="dk1"/>
              </a:solidFill>
              <a:latin typeface="Calibri"/>
              <a:ea typeface="Calibri"/>
              <a:cs typeface="Calibri"/>
              <a:sym typeface="Calibri"/>
            </a:endParaRPr>
          </a:p>
        </p:txBody>
      </p:sp>
      <p:sp>
        <p:nvSpPr>
          <p:cNvPr id="807" name="Google Shape;807;p55"/>
          <p:cNvSpPr txBox="1"/>
          <p:nvPr/>
        </p:nvSpPr>
        <p:spPr>
          <a:xfrm>
            <a:off x="152400" y="681488"/>
            <a:ext cx="4596900" cy="51663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RoBERTa </a:t>
            </a:r>
            <a:r>
              <a:rPr lang="en" sz="1100">
                <a:solidFill>
                  <a:schemeClr val="dk1"/>
                </a:solidFill>
              </a:rPr>
              <a:t>: </a:t>
            </a:r>
            <a:r>
              <a:rPr lang="en" sz="1100">
                <a:solidFill>
                  <a:schemeClr val="dk1"/>
                </a:solidFill>
              </a:rPr>
              <a:t>RoBERTa (Robustly Optimized BERT) is a transformer-based model pre-trained on large-scale text data for masked language modeling.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Purpose</a:t>
            </a:r>
            <a:r>
              <a:rPr lang="en" sz="1100">
                <a:solidFill>
                  <a:schemeClr val="dk1"/>
                </a:solidFill>
              </a:rPr>
              <a:t>: It is </a:t>
            </a:r>
            <a:r>
              <a:rPr lang="en" sz="1100">
                <a:solidFill>
                  <a:schemeClr val="dk1"/>
                </a:solidFill>
              </a:rPr>
              <a:t>used for various NLP tasks, such as sentiment analysis, question answering, and text classification, where deep language understanding is essential.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Fine Tuning Process</a:t>
            </a:r>
            <a:r>
              <a:rPr b="1" lang="en" sz="1100">
                <a:solidFill>
                  <a:schemeClr val="dk1"/>
                </a:solidFill>
              </a:rPr>
              <a:t>:</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Dataset</a:t>
            </a:r>
            <a:r>
              <a:rPr lang="en" sz="1100">
                <a:solidFill>
                  <a:schemeClr val="dk1"/>
                </a:solidFill>
              </a:rPr>
              <a:t>: </a:t>
            </a:r>
            <a:r>
              <a:rPr lang="en" sz="1100">
                <a:solidFill>
                  <a:schemeClr val="dk1"/>
                </a:solidFill>
              </a:rPr>
              <a:t>Combined textual features such as text, objects, emotions, race, gender, age group, and sentiment analysis into a single input string.Target labels (hateful = 1, non-hateful = 0) were used for binary classification.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Tokenizer</a:t>
            </a:r>
            <a:r>
              <a:rPr lang="en" sz="1100">
                <a:solidFill>
                  <a:schemeClr val="dk1"/>
                </a:solidFill>
              </a:rPr>
              <a:t>: </a:t>
            </a:r>
            <a:r>
              <a:rPr lang="en" sz="1100">
                <a:solidFill>
                  <a:schemeClr val="dk1"/>
                </a:solidFill>
              </a:rPr>
              <a:t>– The Roberta Tokenizer tokenized input text with truncation and padding up to a maximum of 512 tokens.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Hyperparameters:</a:t>
            </a:r>
            <a:r>
              <a:rPr lang="en" sz="1100">
                <a:solidFill>
                  <a:schemeClr val="dk1"/>
                </a:solidFill>
              </a:rPr>
              <a:t> </a:t>
            </a:r>
            <a:r>
              <a:rPr lang="en" sz="1100">
                <a:solidFill>
                  <a:schemeClr val="dk1"/>
                </a:solidFill>
              </a:rPr>
              <a:t>The model was fine-tuned with a learning rate of 1×10−51 \times 10^{-5} to preserve pre-trained weights, using a batch size of 32 samples per device. Weight decay of 0.01 helped reduce overfitting over 25 epochs to ensure convergence without overtraining, with evaluations conducted at the end of each epoch.</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sz="1100"/>
          </a:p>
        </p:txBody>
      </p:sp>
      <p:sp>
        <p:nvSpPr>
          <p:cNvPr id="808" name="Google Shape;808;p55"/>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09" name="Google Shape;809;p55"/>
          <p:cNvPicPr preferRelativeResize="0"/>
          <p:nvPr/>
        </p:nvPicPr>
        <p:blipFill>
          <a:blip r:embed="rId4">
            <a:alphaModFix/>
          </a:blip>
          <a:stretch>
            <a:fillRect/>
          </a:stretch>
        </p:blipFill>
        <p:spPr>
          <a:xfrm>
            <a:off x="4697125" y="913050"/>
            <a:ext cx="4446875" cy="423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grpSp>
        <p:nvGrpSpPr>
          <p:cNvPr id="221" name="Google Shape;221;p29"/>
          <p:cNvGrpSpPr/>
          <p:nvPr/>
        </p:nvGrpSpPr>
        <p:grpSpPr>
          <a:xfrm>
            <a:off x="0" y="0"/>
            <a:ext cx="9144001" cy="5143500"/>
            <a:chOff x="0" y="0"/>
            <a:chExt cx="12192001" cy="6858000"/>
          </a:xfrm>
        </p:grpSpPr>
        <p:pic>
          <p:nvPicPr>
            <p:cNvPr id="222" name="Google Shape;222;p2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223" name="Google Shape;223;p2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224" name="Google Shape;224;p2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225" name="Google Shape;225;p2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226" name="Google Shape;226;p2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227" name="Google Shape;227;p2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228" name="Google Shape;228;p2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229" name="Google Shape;229;p2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230" name="Google Shape;230;p29"/>
          <p:cNvSpPr txBox="1"/>
          <p:nvPr/>
        </p:nvSpPr>
        <p:spPr>
          <a:xfrm>
            <a:off x="1104900" y="1852613"/>
            <a:ext cx="1174671" cy="719138"/>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01</a:t>
            </a:r>
            <a:endParaRPr b="0" i="0" sz="800" u="none" cap="none" strike="noStrike">
              <a:solidFill>
                <a:schemeClr val="dk1"/>
              </a:solidFill>
              <a:latin typeface="Calibri"/>
              <a:ea typeface="Calibri"/>
              <a:cs typeface="Calibri"/>
              <a:sym typeface="Calibri"/>
            </a:endParaRPr>
          </a:p>
        </p:txBody>
      </p:sp>
      <p:sp>
        <p:nvSpPr>
          <p:cNvPr id="231" name="Google Shape;231;p29"/>
          <p:cNvSpPr txBox="1"/>
          <p:nvPr/>
        </p:nvSpPr>
        <p:spPr>
          <a:xfrm>
            <a:off x="1111529" y="2605669"/>
            <a:ext cx="3878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Introduction &amp; </a:t>
            </a:r>
            <a:r>
              <a:rPr b="1" lang="en" sz="2100">
                <a:solidFill>
                  <a:srgbClr val="225870"/>
                </a:solidFill>
                <a:latin typeface="Microsoft Yahei"/>
                <a:ea typeface="Microsoft Yahei"/>
                <a:cs typeface="Microsoft Yahei"/>
                <a:sym typeface="Microsoft Yahei"/>
              </a:rPr>
              <a:t>Application</a:t>
            </a:r>
            <a:endParaRPr b="0" i="0" sz="800" u="none" cap="none" strike="noStrike">
              <a:solidFill>
                <a:schemeClr val="dk1"/>
              </a:solidFill>
              <a:latin typeface="Calibri"/>
              <a:ea typeface="Calibri"/>
              <a:cs typeface="Calibri"/>
              <a:sym typeface="Calibri"/>
            </a:endParaRPr>
          </a:p>
        </p:txBody>
      </p:sp>
      <p:sp>
        <p:nvSpPr>
          <p:cNvPr id="232" name="Google Shape;232;p29"/>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3" name="Google Shape;233;p29"/>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234" name="Google Shape;234;p29"/>
          <p:cNvPicPr preferRelativeResize="0"/>
          <p:nvPr/>
        </p:nvPicPr>
        <p:blipFill rotWithShape="1">
          <a:blip r:embed="rId4">
            <a:alphaModFix/>
          </a:blip>
          <a:srcRect b="0" l="0" r="0" t="0"/>
          <a:stretch/>
        </p:blipFill>
        <p:spPr>
          <a:xfrm>
            <a:off x="4753956" y="571500"/>
            <a:ext cx="3721473" cy="2791105"/>
          </a:xfrm>
          <a:prstGeom prst="rect">
            <a:avLst/>
          </a:prstGeom>
          <a:noFill/>
          <a:ln>
            <a:noFill/>
          </a:ln>
        </p:spPr>
      </p:pic>
      <p:sp>
        <p:nvSpPr>
          <p:cNvPr id="235" name="Google Shape;235;p29"/>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pSp>
        <p:nvGrpSpPr>
          <p:cNvPr id="814" name="Google Shape;814;p56"/>
          <p:cNvGrpSpPr/>
          <p:nvPr/>
        </p:nvGrpSpPr>
        <p:grpSpPr>
          <a:xfrm>
            <a:off x="-43650" y="0"/>
            <a:ext cx="9144001" cy="5143500"/>
            <a:chOff x="0" y="0"/>
            <a:chExt cx="12192001" cy="6858000"/>
          </a:xfrm>
        </p:grpSpPr>
        <p:pic>
          <p:nvPicPr>
            <p:cNvPr id="815" name="Google Shape;815;p5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16" name="Google Shape;816;p5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17" name="Google Shape;817;p5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18" name="Google Shape;818;p5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19" name="Google Shape;819;p5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20" name="Google Shape;820;p5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21" name="Google Shape;821;p5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22" name="Google Shape;822;p5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23" name="Google Shape;823;p56"/>
          <p:cNvSpPr txBox="1"/>
          <p:nvPr/>
        </p:nvSpPr>
        <p:spPr>
          <a:xfrm>
            <a:off x="419975" y="227825"/>
            <a:ext cx="83478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and Statistics : RoBERTa</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824" name="Google Shape;824;p56"/>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25" name="Google Shape;825;p56"/>
          <p:cNvPicPr preferRelativeResize="0"/>
          <p:nvPr/>
        </p:nvPicPr>
        <p:blipFill>
          <a:blip r:embed="rId4">
            <a:alphaModFix/>
          </a:blip>
          <a:stretch>
            <a:fillRect/>
          </a:stretch>
        </p:blipFill>
        <p:spPr>
          <a:xfrm>
            <a:off x="474875" y="575725"/>
            <a:ext cx="8194250" cy="4567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57"/>
          <p:cNvGrpSpPr/>
          <p:nvPr/>
        </p:nvGrpSpPr>
        <p:grpSpPr>
          <a:xfrm>
            <a:off x="-43650" y="0"/>
            <a:ext cx="9144001" cy="5143500"/>
            <a:chOff x="0" y="0"/>
            <a:chExt cx="12192001" cy="6858000"/>
          </a:xfrm>
        </p:grpSpPr>
        <p:pic>
          <p:nvPicPr>
            <p:cNvPr id="831" name="Google Shape;831;p5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32" name="Google Shape;832;p5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33" name="Google Shape;833;p5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34" name="Google Shape;834;p5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35" name="Google Shape;835;p5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36" name="Google Shape;836;p5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37" name="Google Shape;837;p5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38" name="Google Shape;838;p5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39" name="Google Shape;839;p57"/>
          <p:cNvSpPr txBox="1"/>
          <p:nvPr/>
        </p:nvSpPr>
        <p:spPr>
          <a:xfrm>
            <a:off x="419975" y="227825"/>
            <a:ext cx="83478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and Statistics : RoBERTa</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840" name="Google Shape;840;p57"/>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41" name="Google Shape;841;p57"/>
          <p:cNvPicPr preferRelativeResize="0"/>
          <p:nvPr/>
        </p:nvPicPr>
        <p:blipFill>
          <a:blip r:embed="rId4">
            <a:alphaModFix/>
          </a:blip>
          <a:stretch>
            <a:fillRect/>
          </a:stretch>
        </p:blipFill>
        <p:spPr>
          <a:xfrm>
            <a:off x="440700" y="727900"/>
            <a:ext cx="8262600" cy="441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pSp>
        <p:nvGrpSpPr>
          <p:cNvPr id="846" name="Google Shape;846;p58"/>
          <p:cNvGrpSpPr/>
          <p:nvPr/>
        </p:nvGrpSpPr>
        <p:grpSpPr>
          <a:xfrm>
            <a:off x="-43650" y="0"/>
            <a:ext cx="9144001" cy="5143500"/>
            <a:chOff x="0" y="0"/>
            <a:chExt cx="12192001" cy="6858000"/>
          </a:xfrm>
        </p:grpSpPr>
        <p:pic>
          <p:nvPicPr>
            <p:cNvPr id="847" name="Google Shape;847;p5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48" name="Google Shape;848;p5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49" name="Google Shape;849;p5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50" name="Google Shape;850;p5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51" name="Google Shape;851;p5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52" name="Google Shape;852;p5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53" name="Google Shape;853;p5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54" name="Google Shape;854;p5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55" name="Google Shape;855;p58"/>
          <p:cNvSpPr txBox="1"/>
          <p:nvPr/>
        </p:nvSpPr>
        <p:spPr>
          <a:xfrm>
            <a:off x="419975" y="227825"/>
            <a:ext cx="83478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and Statistics : RoBERTa</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856" name="Google Shape;856;p58"/>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57" name="Google Shape;857;p58"/>
          <p:cNvPicPr preferRelativeResize="0"/>
          <p:nvPr/>
        </p:nvPicPr>
        <p:blipFill>
          <a:blip r:embed="rId4">
            <a:alphaModFix/>
          </a:blip>
          <a:stretch>
            <a:fillRect/>
          </a:stretch>
        </p:blipFill>
        <p:spPr>
          <a:xfrm>
            <a:off x="1293100" y="629000"/>
            <a:ext cx="6557801" cy="4514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1" name="Shape 861"/>
        <p:cNvGrpSpPr/>
        <p:nvPr/>
      </p:nvGrpSpPr>
      <p:grpSpPr>
        <a:xfrm>
          <a:off x="0" y="0"/>
          <a:ext cx="0" cy="0"/>
          <a:chOff x="0" y="0"/>
          <a:chExt cx="0" cy="0"/>
        </a:xfrm>
      </p:grpSpPr>
      <p:grpSp>
        <p:nvGrpSpPr>
          <p:cNvPr id="862" name="Google Shape;862;p59"/>
          <p:cNvGrpSpPr/>
          <p:nvPr/>
        </p:nvGrpSpPr>
        <p:grpSpPr>
          <a:xfrm>
            <a:off x="5747125" y="0"/>
            <a:ext cx="3396691" cy="5143500"/>
            <a:chOff x="0" y="0"/>
            <a:chExt cx="12192001" cy="6858000"/>
          </a:xfrm>
        </p:grpSpPr>
        <p:pic>
          <p:nvPicPr>
            <p:cNvPr id="863" name="Google Shape;863;p5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64" name="Google Shape;864;p5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65" name="Google Shape;865;p5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66" name="Google Shape;866;p5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67" name="Google Shape;867;p5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68" name="Google Shape;868;p5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69" name="Google Shape;869;p5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70" name="Google Shape;870;p5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71" name="Google Shape;871;p59"/>
          <p:cNvSpPr txBox="1"/>
          <p:nvPr/>
        </p:nvSpPr>
        <p:spPr>
          <a:xfrm>
            <a:off x="354650" y="176300"/>
            <a:ext cx="6542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Qwen 2.5-5B Instruct</a:t>
            </a:r>
            <a:endParaRPr b="0" i="0" sz="800" u="none" cap="none" strike="noStrike">
              <a:solidFill>
                <a:schemeClr val="dk1"/>
              </a:solidFill>
              <a:latin typeface="Calibri"/>
              <a:ea typeface="Calibri"/>
              <a:cs typeface="Calibri"/>
              <a:sym typeface="Calibri"/>
            </a:endParaRPr>
          </a:p>
        </p:txBody>
      </p:sp>
      <p:sp>
        <p:nvSpPr>
          <p:cNvPr id="872" name="Google Shape;872;p59"/>
          <p:cNvSpPr txBox="1"/>
          <p:nvPr/>
        </p:nvSpPr>
        <p:spPr>
          <a:xfrm>
            <a:off x="137200" y="651050"/>
            <a:ext cx="8817000" cy="19380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Qwen 2.5-5B Instruct</a:t>
            </a:r>
            <a:r>
              <a:rPr b="1" lang="en" sz="1100">
                <a:solidFill>
                  <a:schemeClr val="dk1"/>
                </a:solidFill>
              </a:rPr>
              <a:t> </a:t>
            </a:r>
            <a:r>
              <a:rPr lang="en" sz="1100">
                <a:solidFill>
                  <a:schemeClr val="dk1"/>
                </a:solidFill>
              </a:rPr>
              <a:t>:It </a:t>
            </a:r>
            <a:r>
              <a:rPr lang="en" sz="1100">
                <a:solidFill>
                  <a:schemeClr val="dk1"/>
                </a:solidFill>
              </a:rPr>
              <a:t>is a sequence classification model fine-tuned for binary classification tasks. It uses the Qwen architecture, which has been pre-trained for instruction based tasks.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Purpose</a:t>
            </a:r>
            <a:r>
              <a:rPr lang="en" sz="1100">
                <a:solidFill>
                  <a:schemeClr val="dk1"/>
                </a:solidFill>
              </a:rPr>
              <a:t>: </a:t>
            </a:r>
            <a:r>
              <a:rPr lang="en" sz="1100">
                <a:solidFill>
                  <a:schemeClr val="dk1"/>
                </a:solidFill>
              </a:rPr>
              <a:t>The model is designed to work efficiently with transformer-based architectures and can be adapted to a variety of text classification tasks</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sz="1100"/>
          </a:p>
        </p:txBody>
      </p:sp>
      <p:sp>
        <p:nvSpPr>
          <p:cNvPr id="873" name="Google Shape;873;p5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74" name="Google Shape;874;p59"/>
          <p:cNvPicPr preferRelativeResize="0"/>
          <p:nvPr/>
        </p:nvPicPr>
        <p:blipFill>
          <a:blip r:embed="rId4">
            <a:alphaModFix/>
          </a:blip>
          <a:stretch>
            <a:fillRect/>
          </a:stretch>
        </p:blipFill>
        <p:spPr>
          <a:xfrm>
            <a:off x="137200" y="1937700"/>
            <a:ext cx="9311600" cy="3185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grpSp>
        <p:nvGrpSpPr>
          <p:cNvPr id="879" name="Google Shape;879;p60"/>
          <p:cNvGrpSpPr/>
          <p:nvPr/>
        </p:nvGrpSpPr>
        <p:grpSpPr>
          <a:xfrm>
            <a:off x="-43650" y="0"/>
            <a:ext cx="9144001" cy="5143500"/>
            <a:chOff x="0" y="0"/>
            <a:chExt cx="12192001" cy="6858000"/>
          </a:xfrm>
        </p:grpSpPr>
        <p:pic>
          <p:nvPicPr>
            <p:cNvPr id="880" name="Google Shape;880;p6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81" name="Google Shape;881;p6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82" name="Google Shape;882;p6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83" name="Google Shape;883;p6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84" name="Google Shape;884;p6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85" name="Google Shape;885;p6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86" name="Google Shape;886;p6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87" name="Google Shape;887;p6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88" name="Google Shape;888;p60"/>
          <p:cNvSpPr txBox="1"/>
          <p:nvPr/>
        </p:nvSpPr>
        <p:spPr>
          <a:xfrm>
            <a:off x="3437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and Statistics : </a:t>
            </a:r>
            <a:r>
              <a:rPr b="1" lang="en" sz="2100">
                <a:solidFill>
                  <a:srgbClr val="225870"/>
                </a:solidFill>
                <a:latin typeface="Microsoft Yahei"/>
                <a:ea typeface="Microsoft Yahei"/>
                <a:cs typeface="Microsoft Yahei"/>
                <a:sym typeface="Microsoft Yahei"/>
              </a:rPr>
              <a:t>Qwen 2.5-5B Instruct</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889" name="Google Shape;889;p60"/>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890" name="Google Shape;890;p60"/>
          <p:cNvPicPr preferRelativeResize="0"/>
          <p:nvPr/>
        </p:nvPicPr>
        <p:blipFill>
          <a:blip r:embed="rId4">
            <a:alphaModFix/>
          </a:blip>
          <a:stretch>
            <a:fillRect/>
          </a:stretch>
        </p:blipFill>
        <p:spPr>
          <a:xfrm>
            <a:off x="1472325" y="545300"/>
            <a:ext cx="6199349" cy="4598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61"/>
          <p:cNvGrpSpPr/>
          <p:nvPr/>
        </p:nvGrpSpPr>
        <p:grpSpPr>
          <a:xfrm>
            <a:off x="-43650" y="0"/>
            <a:ext cx="9144001" cy="5143500"/>
            <a:chOff x="0" y="0"/>
            <a:chExt cx="12192001" cy="6858000"/>
          </a:xfrm>
        </p:grpSpPr>
        <p:pic>
          <p:nvPicPr>
            <p:cNvPr id="896" name="Google Shape;896;p6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97" name="Google Shape;897;p6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98" name="Google Shape;898;p6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99" name="Google Shape;899;p6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00" name="Google Shape;900;p6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01" name="Google Shape;901;p6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02" name="Google Shape;902;p6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03" name="Google Shape;903;p6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04" name="Google Shape;904;p61"/>
          <p:cNvSpPr txBox="1"/>
          <p:nvPr/>
        </p:nvSpPr>
        <p:spPr>
          <a:xfrm>
            <a:off x="4199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and Statistics : </a:t>
            </a:r>
            <a:r>
              <a:rPr b="1" lang="en" sz="2100">
                <a:solidFill>
                  <a:srgbClr val="225870"/>
                </a:solidFill>
                <a:latin typeface="Microsoft Yahei"/>
                <a:ea typeface="Microsoft Yahei"/>
                <a:cs typeface="Microsoft Yahei"/>
                <a:sym typeface="Microsoft Yahei"/>
              </a:rPr>
              <a:t>Qwen 2.5-5B Instruct</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905" name="Google Shape;905;p61"/>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06" name="Google Shape;906;p61"/>
          <p:cNvPicPr preferRelativeResize="0"/>
          <p:nvPr/>
        </p:nvPicPr>
        <p:blipFill>
          <a:blip r:embed="rId4">
            <a:alphaModFix/>
          </a:blip>
          <a:stretch>
            <a:fillRect/>
          </a:stretch>
        </p:blipFill>
        <p:spPr>
          <a:xfrm>
            <a:off x="0" y="781175"/>
            <a:ext cx="9143999" cy="4272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0" name="Shape 910"/>
        <p:cNvGrpSpPr/>
        <p:nvPr/>
      </p:nvGrpSpPr>
      <p:grpSpPr>
        <a:xfrm>
          <a:off x="0" y="0"/>
          <a:ext cx="0" cy="0"/>
          <a:chOff x="0" y="0"/>
          <a:chExt cx="0" cy="0"/>
        </a:xfrm>
      </p:grpSpPr>
      <p:grpSp>
        <p:nvGrpSpPr>
          <p:cNvPr id="911" name="Google Shape;911;p62"/>
          <p:cNvGrpSpPr/>
          <p:nvPr/>
        </p:nvGrpSpPr>
        <p:grpSpPr>
          <a:xfrm>
            <a:off x="0" y="0"/>
            <a:ext cx="9144001" cy="5143500"/>
            <a:chOff x="0" y="0"/>
            <a:chExt cx="12192001" cy="6858000"/>
          </a:xfrm>
        </p:grpSpPr>
        <p:pic>
          <p:nvPicPr>
            <p:cNvPr id="912" name="Google Shape;912;p6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13" name="Google Shape;913;p6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14" name="Google Shape;914;p6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15" name="Google Shape;915;p6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16" name="Google Shape;916;p6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17" name="Google Shape;917;p6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18" name="Google Shape;918;p6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19" name="Google Shape;919;p6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20" name="Google Shape;920;p62"/>
          <p:cNvSpPr txBox="1"/>
          <p:nvPr/>
        </p:nvSpPr>
        <p:spPr>
          <a:xfrm>
            <a:off x="354650" y="176300"/>
            <a:ext cx="6542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BERT</a:t>
            </a:r>
            <a:endParaRPr b="0" i="0" sz="800" u="none" cap="none" strike="noStrike">
              <a:solidFill>
                <a:schemeClr val="dk1"/>
              </a:solidFill>
              <a:latin typeface="Calibri"/>
              <a:ea typeface="Calibri"/>
              <a:cs typeface="Calibri"/>
              <a:sym typeface="Calibri"/>
            </a:endParaRPr>
          </a:p>
        </p:txBody>
      </p:sp>
      <p:sp>
        <p:nvSpPr>
          <p:cNvPr id="921" name="Google Shape;921;p62"/>
          <p:cNvSpPr txBox="1"/>
          <p:nvPr/>
        </p:nvSpPr>
        <p:spPr>
          <a:xfrm>
            <a:off x="152400" y="568125"/>
            <a:ext cx="7816500" cy="1784100"/>
          </a:xfrm>
          <a:prstGeom prst="rect">
            <a:avLst/>
          </a:prstGeom>
          <a:noFill/>
          <a:ln>
            <a:noFill/>
          </a:ln>
        </p:spPr>
        <p:txBody>
          <a:bodyPr anchorCtr="0" anchor="t" bIns="68575" lIns="68575" spcFirstLastPara="1" rIns="68575" wrap="square" tIns="6857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We have implemented BERT using PyTorch and TensorFlow both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BERT (Bidirectional Encoder Representations from Transformers) is a transformer-based model pre-trained on large text corpora for tasks like masked language modeling (MLM) and next sentence prediction (NSP).The KerasLayer from TensorFlow Hub is used to load a pre-trained BERT preprocessing model. It tokenizes the input text and generates the input word IDs, attention masks, and token type IDs required for BERT.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sz="1100"/>
          </a:p>
        </p:txBody>
      </p:sp>
      <p:sp>
        <p:nvSpPr>
          <p:cNvPr id="922" name="Google Shape;922;p6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23" name="Google Shape;923;p62"/>
          <p:cNvPicPr preferRelativeResize="0"/>
          <p:nvPr/>
        </p:nvPicPr>
        <p:blipFill>
          <a:blip r:embed="rId4">
            <a:alphaModFix/>
          </a:blip>
          <a:stretch>
            <a:fillRect/>
          </a:stretch>
        </p:blipFill>
        <p:spPr>
          <a:xfrm>
            <a:off x="299275" y="1717025"/>
            <a:ext cx="8575050" cy="3426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grpSp>
        <p:nvGrpSpPr>
          <p:cNvPr id="928" name="Google Shape;928;p63"/>
          <p:cNvGrpSpPr/>
          <p:nvPr/>
        </p:nvGrpSpPr>
        <p:grpSpPr>
          <a:xfrm>
            <a:off x="-43650" y="0"/>
            <a:ext cx="9144001" cy="5143500"/>
            <a:chOff x="0" y="0"/>
            <a:chExt cx="12192001" cy="6858000"/>
          </a:xfrm>
        </p:grpSpPr>
        <p:pic>
          <p:nvPicPr>
            <p:cNvPr id="929" name="Google Shape;929;p6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30" name="Google Shape;930;p6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31" name="Google Shape;931;p6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32" name="Google Shape;932;p6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33" name="Google Shape;933;p6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34" name="Google Shape;934;p6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35" name="Google Shape;935;p6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36" name="Google Shape;936;p6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37" name="Google Shape;937;p63"/>
          <p:cNvSpPr txBox="1"/>
          <p:nvPr/>
        </p:nvSpPr>
        <p:spPr>
          <a:xfrm>
            <a:off x="3437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Performance Measure : Bert Implementation using Pytorch</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938" name="Google Shape;938;p63"/>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39" name="Google Shape;939;p63"/>
          <p:cNvPicPr preferRelativeResize="0"/>
          <p:nvPr/>
        </p:nvPicPr>
        <p:blipFill>
          <a:blip r:embed="rId4">
            <a:alphaModFix/>
          </a:blip>
          <a:stretch>
            <a:fillRect/>
          </a:stretch>
        </p:blipFill>
        <p:spPr>
          <a:xfrm>
            <a:off x="1422925" y="636600"/>
            <a:ext cx="6298150" cy="450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grpSp>
        <p:nvGrpSpPr>
          <p:cNvPr id="944" name="Google Shape;944;p64"/>
          <p:cNvGrpSpPr/>
          <p:nvPr/>
        </p:nvGrpSpPr>
        <p:grpSpPr>
          <a:xfrm>
            <a:off x="-43650" y="0"/>
            <a:ext cx="9144001" cy="5143500"/>
            <a:chOff x="0" y="0"/>
            <a:chExt cx="12192001" cy="6858000"/>
          </a:xfrm>
        </p:grpSpPr>
        <p:pic>
          <p:nvPicPr>
            <p:cNvPr id="945" name="Google Shape;945;p6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46" name="Google Shape;946;p6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47" name="Google Shape;947;p6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48" name="Google Shape;948;p6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49" name="Google Shape;949;p6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50" name="Google Shape;950;p6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51" name="Google Shape;951;p6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52" name="Google Shape;952;p6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53" name="Google Shape;953;p64"/>
          <p:cNvSpPr txBox="1"/>
          <p:nvPr/>
        </p:nvSpPr>
        <p:spPr>
          <a:xfrm>
            <a:off x="185150" y="227825"/>
            <a:ext cx="87690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Performance Measure : Bert Implementation using TensorFlow</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954" name="Google Shape;954;p64"/>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55" name="Google Shape;955;p64"/>
          <p:cNvPicPr preferRelativeResize="0"/>
          <p:nvPr/>
        </p:nvPicPr>
        <p:blipFill>
          <a:blip r:embed="rId4">
            <a:alphaModFix/>
          </a:blip>
          <a:stretch>
            <a:fillRect/>
          </a:stretch>
        </p:blipFill>
        <p:spPr>
          <a:xfrm>
            <a:off x="1585125" y="1004175"/>
            <a:ext cx="5886450" cy="349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grpSp>
        <p:nvGrpSpPr>
          <p:cNvPr id="960" name="Google Shape;960;p65"/>
          <p:cNvGrpSpPr/>
          <p:nvPr/>
        </p:nvGrpSpPr>
        <p:grpSpPr>
          <a:xfrm>
            <a:off x="-43650" y="0"/>
            <a:ext cx="9144001" cy="5143500"/>
            <a:chOff x="0" y="0"/>
            <a:chExt cx="12192001" cy="6858000"/>
          </a:xfrm>
        </p:grpSpPr>
        <p:pic>
          <p:nvPicPr>
            <p:cNvPr id="961" name="Google Shape;961;p6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62" name="Google Shape;962;p6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63" name="Google Shape;963;p6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64" name="Google Shape;964;p6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65" name="Google Shape;965;p6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66" name="Google Shape;966;p6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67" name="Google Shape;967;p6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68" name="Google Shape;968;p6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69" name="Google Shape;969;p65"/>
          <p:cNvSpPr txBox="1"/>
          <p:nvPr/>
        </p:nvSpPr>
        <p:spPr>
          <a:xfrm>
            <a:off x="185150" y="227825"/>
            <a:ext cx="87690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Performance Measure : Bert Implementation using TensorFlow</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970" name="Google Shape;970;p65"/>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71" name="Google Shape;971;p65"/>
          <p:cNvPicPr preferRelativeResize="0"/>
          <p:nvPr/>
        </p:nvPicPr>
        <p:blipFill>
          <a:blip r:embed="rId4">
            <a:alphaModFix/>
          </a:blip>
          <a:stretch>
            <a:fillRect/>
          </a:stretch>
        </p:blipFill>
        <p:spPr>
          <a:xfrm>
            <a:off x="1458025" y="621375"/>
            <a:ext cx="6227951" cy="4522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3">
            <a:alphaModFix/>
          </a:blip>
          <a:srcRect b="0" l="0" r="0" t="0"/>
          <a:stretch/>
        </p:blipFill>
        <p:spPr>
          <a:xfrm>
            <a:off x="2940253" y="2755440"/>
            <a:ext cx="3179893" cy="2377048"/>
          </a:xfrm>
          <a:prstGeom prst="rect">
            <a:avLst/>
          </a:prstGeom>
          <a:noFill/>
          <a:ln>
            <a:noFill/>
          </a:ln>
        </p:spPr>
      </p:pic>
      <p:pic>
        <p:nvPicPr>
          <p:cNvPr id="241" name="Google Shape;241;p30"/>
          <p:cNvPicPr preferRelativeResize="0"/>
          <p:nvPr/>
        </p:nvPicPr>
        <p:blipFill rotWithShape="1">
          <a:blip r:embed="rId3">
            <a:alphaModFix/>
          </a:blip>
          <a:srcRect b="0" l="0" r="0" t="0"/>
          <a:stretch/>
        </p:blipFill>
        <p:spPr>
          <a:xfrm>
            <a:off x="-2981" y="-10973"/>
            <a:ext cx="2943225" cy="2943225"/>
          </a:xfrm>
          <a:prstGeom prst="rect">
            <a:avLst/>
          </a:prstGeom>
          <a:noFill/>
          <a:ln>
            <a:noFill/>
          </a:ln>
        </p:spPr>
      </p:pic>
      <p:pic>
        <p:nvPicPr>
          <p:cNvPr id="242" name="Google Shape;242;p30"/>
          <p:cNvPicPr preferRelativeResize="0"/>
          <p:nvPr/>
        </p:nvPicPr>
        <p:blipFill rotWithShape="1">
          <a:blip r:embed="rId3">
            <a:alphaModFix/>
          </a:blip>
          <a:srcRect b="0" l="0" r="0" t="0"/>
          <a:stretch/>
        </p:blipFill>
        <p:spPr>
          <a:xfrm>
            <a:off x="2940177" y="-11011"/>
            <a:ext cx="2943225" cy="2943225"/>
          </a:xfrm>
          <a:prstGeom prst="rect">
            <a:avLst/>
          </a:prstGeom>
          <a:noFill/>
          <a:ln>
            <a:noFill/>
          </a:ln>
        </p:spPr>
      </p:pic>
      <p:pic>
        <p:nvPicPr>
          <p:cNvPr id="243" name="Google Shape;243;p30"/>
          <p:cNvPicPr preferRelativeResize="0"/>
          <p:nvPr/>
        </p:nvPicPr>
        <p:blipFill rotWithShape="1">
          <a:blip r:embed="rId3">
            <a:alphaModFix/>
          </a:blip>
          <a:srcRect b="0" l="0" r="0" t="0"/>
          <a:stretch/>
        </p:blipFill>
        <p:spPr>
          <a:xfrm>
            <a:off x="5883401" y="-10935"/>
            <a:ext cx="2943225" cy="2943225"/>
          </a:xfrm>
          <a:prstGeom prst="rect">
            <a:avLst/>
          </a:prstGeom>
          <a:noFill/>
          <a:ln>
            <a:noFill/>
          </a:ln>
        </p:spPr>
      </p:pic>
      <p:pic>
        <p:nvPicPr>
          <p:cNvPr id="244" name="Google Shape;244;p30"/>
          <p:cNvPicPr preferRelativeResize="0"/>
          <p:nvPr/>
        </p:nvPicPr>
        <p:blipFill rotWithShape="1">
          <a:blip r:embed="rId3">
            <a:alphaModFix/>
          </a:blip>
          <a:srcRect b="0" l="0" r="0" t="0"/>
          <a:stretch/>
        </p:blipFill>
        <p:spPr>
          <a:xfrm>
            <a:off x="-2981" y="2932214"/>
            <a:ext cx="2943225" cy="2200275"/>
          </a:xfrm>
          <a:prstGeom prst="rect">
            <a:avLst/>
          </a:prstGeom>
          <a:noFill/>
          <a:ln>
            <a:noFill/>
          </a:ln>
        </p:spPr>
      </p:pic>
      <p:pic>
        <p:nvPicPr>
          <p:cNvPr id="245" name="Google Shape;245;p30"/>
          <p:cNvPicPr preferRelativeResize="0"/>
          <p:nvPr/>
        </p:nvPicPr>
        <p:blipFill rotWithShape="1">
          <a:blip r:embed="rId3">
            <a:alphaModFix/>
          </a:blip>
          <a:srcRect b="0" l="0" r="0" t="0"/>
          <a:stretch/>
        </p:blipFill>
        <p:spPr>
          <a:xfrm>
            <a:off x="5883401" y="2932214"/>
            <a:ext cx="2943225" cy="2200275"/>
          </a:xfrm>
          <a:prstGeom prst="rect">
            <a:avLst/>
          </a:prstGeom>
          <a:noFill/>
          <a:ln>
            <a:noFill/>
          </a:ln>
        </p:spPr>
      </p:pic>
      <p:pic>
        <p:nvPicPr>
          <p:cNvPr id="246" name="Google Shape;246;p30"/>
          <p:cNvPicPr preferRelativeResize="0"/>
          <p:nvPr/>
        </p:nvPicPr>
        <p:blipFill rotWithShape="1">
          <a:blip r:embed="rId3">
            <a:alphaModFix/>
          </a:blip>
          <a:srcRect b="0" l="0" r="0" t="0"/>
          <a:stretch/>
        </p:blipFill>
        <p:spPr>
          <a:xfrm>
            <a:off x="8826703" y="-10973"/>
            <a:ext cx="314325" cy="2943225"/>
          </a:xfrm>
          <a:prstGeom prst="rect">
            <a:avLst/>
          </a:prstGeom>
          <a:noFill/>
          <a:ln>
            <a:noFill/>
          </a:ln>
        </p:spPr>
      </p:pic>
      <p:pic>
        <p:nvPicPr>
          <p:cNvPr id="247" name="Google Shape;247;p30"/>
          <p:cNvPicPr preferRelativeResize="0"/>
          <p:nvPr/>
        </p:nvPicPr>
        <p:blipFill rotWithShape="1">
          <a:blip r:embed="rId3">
            <a:alphaModFix/>
          </a:blip>
          <a:srcRect b="0" l="0" r="0" t="0"/>
          <a:stretch/>
        </p:blipFill>
        <p:spPr>
          <a:xfrm>
            <a:off x="8826703" y="2932252"/>
            <a:ext cx="314326" cy="2200275"/>
          </a:xfrm>
          <a:prstGeom prst="rect">
            <a:avLst/>
          </a:prstGeom>
          <a:noFill/>
          <a:ln>
            <a:noFill/>
          </a:ln>
        </p:spPr>
      </p:pic>
      <p:sp>
        <p:nvSpPr>
          <p:cNvPr id="248" name="Google Shape;248;p30"/>
          <p:cNvSpPr/>
          <p:nvPr/>
        </p:nvSpPr>
        <p:spPr>
          <a:xfrm>
            <a:off x="1689434" y="1597889"/>
            <a:ext cx="6048375" cy="2247900"/>
          </a:xfrm>
          <a:custGeom>
            <a:rect b="b" l="l" r="r" t="t"/>
            <a:pathLst>
              <a:path extrusionOk="0" h="2997200" w="806450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cap="flat" cmpd="sng" w="24125">
            <a:solidFill>
              <a:srgbClr val="BDBDBD"/>
            </a:solidFill>
            <a:prstDash val="solid"/>
            <a:miter lim="8000"/>
            <a:headEnd len="sm" w="sm" type="none"/>
            <a:tailEnd len="sm" w="sm" type="none"/>
          </a:ln>
        </p:spPr>
        <p:txBody>
          <a:bodyPr anchorCtr="0" anchor="ctr" bIns="34275" lIns="95250" spcFirstLastPara="1" rIns="95250"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49" name="Google Shape;249;p30"/>
          <p:cNvSpPr/>
          <p:nvPr/>
        </p:nvSpPr>
        <p:spPr>
          <a:xfrm rot="10800000">
            <a:off x="1847354" y="1404753"/>
            <a:ext cx="2724634" cy="507846"/>
          </a:xfrm>
          <a:custGeom>
            <a:rect b="b" l="l" r="r" t="t"/>
            <a:pathLst>
              <a:path extrusionOk="0" h="677128" w="3632846">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anchorCtr="0" anchor="ctr" bIns="34275" lIns="95250" spcFirstLastPara="1" rIns="95250"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0" name="Google Shape;250;p30"/>
          <p:cNvSpPr/>
          <p:nvPr/>
        </p:nvSpPr>
        <p:spPr>
          <a:xfrm>
            <a:off x="898343" y="1343478"/>
            <a:ext cx="1140597" cy="1195015"/>
          </a:xfrm>
          <a:custGeom>
            <a:rect b="b" l="l" r="r" t="t"/>
            <a:pathLst>
              <a:path extrusionOk="0" h="1593354" w="1520796">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1" name="Google Shape;251;p30"/>
          <p:cNvSpPr txBox="1"/>
          <p:nvPr/>
        </p:nvSpPr>
        <p:spPr>
          <a:xfrm>
            <a:off x="304800" y="261850"/>
            <a:ext cx="45255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Introduction </a:t>
            </a:r>
            <a:endParaRPr b="0" i="0" sz="800" u="none" cap="none" strike="noStrike">
              <a:solidFill>
                <a:schemeClr val="dk1"/>
              </a:solidFill>
              <a:latin typeface="Calibri"/>
              <a:ea typeface="Calibri"/>
              <a:cs typeface="Calibri"/>
              <a:sym typeface="Calibri"/>
            </a:endParaRPr>
          </a:p>
        </p:txBody>
      </p:sp>
      <p:sp>
        <p:nvSpPr>
          <p:cNvPr id="252" name="Google Shape;252;p30"/>
          <p:cNvSpPr txBox="1"/>
          <p:nvPr/>
        </p:nvSpPr>
        <p:spPr>
          <a:xfrm>
            <a:off x="1013475" y="1667125"/>
            <a:ext cx="9627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212121"/>
                </a:solidFill>
                <a:latin typeface="Microsoft Yahei"/>
                <a:ea typeface="Microsoft Yahei"/>
                <a:cs typeface="Microsoft Yahei"/>
                <a:sym typeface="Microsoft Yahei"/>
              </a:rPr>
              <a:t>Hateful</a:t>
            </a:r>
            <a:endParaRPr b="0" i="0" sz="8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212121"/>
                </a:solidFill>
                <a:latin typeface="Microsoft Yahei"/>
                <a:ea typeface="Microsoft Yahei"/>
                <a:cs typeface="Microsoft Yahei"/>
                <a:sym typeface="Microsoft Yahei"/>
              </a:rPr>
              <a:t>Meme</a:t>
            </a:r>
            <a:endParaRPr b="0" i="0" sz="1100" u="none" cap="none" strike="noStrike">
              <a:solidFill>
                <a:srgbClr val="000000"/>
              </a:solidFill>
              <a:latin typeface="Arial"/>
              <a:ea typeface="Arial"/>
              <a:cs typeface="Arial"/>
              <a:sym typeface="Arial"/>
            </a:endParaRPr>
          </a:p>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212121"/>
                </a:solidFill>
                <a:latin typeface="Microsoft Yahei"/>
                <a:ea typeface="Microsoft Yahei"/>
                <a:cs typeface="Microsoft Yahei"/>
                <a:sym typeface="Microsoft Yahei"/>
              </a:rPr>
              <a:t>Detection</a:t>
            </a:r>
            <a:endParaRPr b="0" i="0" sz="1100" u="none" cap="none" strike="noStrike">
              <a:solidFill>
                <a:srgbClr val="000000"/>
              </a:solidFill>
              <a:latin typeface="Arial"/>
              <a:ea typeface="Arial"/>
              <a:cs typeface="Arial"/>
              <a:sym typeface="Arial"/>
            </a:endParaRPr>
          </a:p>
        </p:txBody>
      </p:sp>
      <p:sp>
        <p:nvSpPr>
          <p:cNvPr id="253" name="Google Shape;253;p30"/>
          <p:cNvSpPr txBox="1"/>
          <p:nvPr/>
        </p:nvSpPr>
        <p:spPr>
          <a:xfrm>
            <a:off x="2038940" y="2136820"/>
            <a:ext cx="5349375" cy="14607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b="0" i="0" lang="en" sz="1200" u="none" cap="none" strike="noStrike">
                <a:solidFill>
                  <a:srgbClr val="212121"/>
                </a:solidFill>
                <a:latin typeface="Arial"/>
                <a:ea typeface="Arial"/>
                <a:cs typeface="Arial"/>
                <a:sym typeface="Arial"/>
              </a:rPr>
              <a:t>A meme contains direct or indirect attack on people </a:t>
            </a:r>
            <a:r>
              <a:rPr b="0" i="0" lang="en" sz="1200" u="none" cap="none" strike="noStrike">
                <a:solidFill>
                  <a:srgbClr val="212121"/>
                </a:solidFill>
                <a:highlight>
                  <a:srgbClr val="D0E0E3"/>
                </a:highlight>
                <a:latin typeface="Arial"/>
                <a:ea typeface="Arial"/>
                <a:cs typeface="Arial"/>
                <a:sym typeface="Arial"/>
              </a:rPr>
              <a:t>based on characteristics</a:t>
            </a:r>
            <a:r>
              <a:rPr b="0" i="0" lang="en" sz="1200" u="none" cap="none" strike="noStrike">
                <a:solidFill>
                  <a:srgbClr val="212121"/>
                </a:solidFill>
                <a:latin typeface="Arial"/>
                <a:ea typeface="Arial"/>
                <a:cs typeface="Arial"/>
                <a:sym typeface="Arial"/>
              </a:rPr>
              <a:t>, including </a:t>
            </a:r>
            <a:r>
              <a:rPr b="1" i="0" lang="en" sz="1200" u="none" cap="none" strike="noStrike">
                <a:solidFill>
                  <a:srgbClr val="212121"/>
                </a:solidFill>
                <a:latin typeface="Arial"/>
                <a:ea typeface="Arial"/>
                <a:cs typeface="Arial"/>
                <a:sym typeface="Arial"/>
              </a:rPr>
              <a:t>ethnicity, race, nationality, immigration status, religion, caste, sex, gender identity, sexual orientation, and disability or disease. </a:t>
            </a:r>
            <a:r>
              <a:rPr b="0" i="0" lang="en" sz="1200" u="none" cap="none" strike="noStrike">
                <a:solidFill>
                  <a:srgbClr val="212121"/>
                </a:solidFill>
                <a:latin typeface="Arial"/>
                <a:ea typeface="Arial"/>
                <a:cs typeface="Arial"/>
                <a:sym typeface="Arial"/>
              </a:rPr>
              <a:t>We define </a:t>
            </a:r>
            <a:r>
              <a:rPr b="0" i="0" lang="en" sz="1200" u="none" cap="none" strike="noStrike">
                <a:solidFill>
                  <a:srgbClr val="212121"/>
                </a:solidFill>
                <a:highlight>
                  <a:srgbClr val="D0E0E3"/>
                </a:highlight>
                <a:latin typeface="Arial"/>
                <a:ea typeface="Arial"/>
                <a:cs typeface="Arial"/>
                <a:sym typeface="Arial"/>
              </a:rPr>
              <a:t>attack as violent or dehumanizing</a:t>
            </a:r>
            <a:r>
              <a:rPr b="0" i="0" lang="en" sz="1200" u="none" cap="none" strike="noStrike">
                <a:solidFill>
                  <a:srgbClr val="212121"/>
                </a:solidFill>
                <a:latin typeface="Arial"/>
                <a:ea typeface="Arial"/>
                <a:cs typeface="Arial"/>
                <a:sym typeface="Arial"/>
              </a:rPr>
              <a:t>(comparing people to non-human things,   e.g. animals) </a:t>
            </a:r>
            <a:r>
              <a:rPr b="0" i="0" lang="en" sz="1200" u="none" cap="none" strike="noStrike">
                <a:solidFill>
                  <a:srgbClr val="212121"/>
                </a:solidFill>
                <a:highlight>
                  <a:srgbClr val="D0E0E3"/>
                </a:highlight>
                <a:latin typeface="Arial"/>
                <a:ea typeface="Arial"/>
                <a:cs typeface="Arial"/>
                <a:sym typeface="Arial"/>
              </a:rPr>
              <a:t>speech, statements of inferiority, and calls for exclusion or segregation</a:t>
            </a:r>
            <a:r>
              <a:rPr b="0" i="0" lang="en" sz="1200" u="none" cap="none" strike="noStrike">
                <a:solidFill>
                  <a:srgbClr val="212121"/>
                </a:solidFill>
                <a:latin typeface="Arial"/>
                <a:ea typeface="Arial"/>
                <a:cs typeface="Arial"/>
                <a:sym typeface="Arial"/>
              </a:rPr>
              <a:t>.A meme includes </a:t>
            </a:r>
            <a:r>
              <a:rPr b="0" i="0" lang="en" sz="1200" u="none" cap="none" strike="noStrike">
                <a:solidFill>
                  <a:srgbClr val="212121"/>
                </a:solidFill>
                <a:highlight>
                  <a:srgbClr val="D0E0E3"/>
                </a:highlight>
                <a:latin typeface="Arial"/>
                <a:ea typeface="Arial"/>
                <a:cs typeface="Arial"/>
                <a:sym typeface="Arial"/>
              </a:rPr>
              <a:t>mocking hate crime </a:t>
            </a:r>
            <a:r>
              <a:rPr b="0" i="0" lang="en" sz="1200" u="none" cap="none" strike="noStrike">
                <a:solidFill>
                  <a:srgbClr val="212121"/>
                </a:solidFill>
                <a:latin typeface="Arial"/>
                <a:ea typeface="Arial"/>
                <a:cs typeface="Arial"/>
                <a:sym typeface="Arial"/>
              </a:rPr>
              <a:t>is also considered hateful meme.</a:t>
            </a:r>
            <a:endParaRPr b="0" i="0" sz="800" u="none" cap="none" strike="noStrike">
              <a:solidFill>
                <a:schemeClr val="dk1"/>
              </a:solidFill>
              <a:latin typeface="Arial"/>
              <a:ea typeface="Arial"/>
              <a:cs typeface="Arial"/>
              <a:sym typeface="Arial"/>
            </a:endParaRPr>
          </a:p>
        </p:txBody>
      </p:sp>
      <p:sp>
        <p:nvSpPr>
          <p:cNvPr id="254" name="Google Shape;254;p30"/>
          <p:cNvSpPr txBox="1"/>
          <p:nvPr/>
        </p:nvSpPr>
        <p:spPr>
          <a:xfrm>
            <a:off x="2038956" y="1556680"/>
            <a:ext cx="4286400" cy="2040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b="1" i="0" lang="en" sz="1200" u="none" cap="none" strike="noStrike">
                <a:solidFill>
                  <a:srgbClr val="212121"/>
                </a:solidFill>
                <a:latin typeface="Microsoft YaHei"/>
                <a:ea typeface="Microsoft YaHei"/>
                <a:cs typeface="Microsoft YaHei"/>
                <a:sym typeface="Microsoft YaHei"/>
              </a:rPr>
              <a:t>Definition of the hateful meme</a:t>
            </a:r>
            <a:endParaRPr b="0" i="0" sz="800" u="none" cap="none" strike="noStrike">
              <a:solidFill>
                <a:schemeClr val="dk1"/>
              </a:solidFill>
              <a:latin typeface="Calibri"/>
              <a:ea typeface="Calibri"/>
              <a:cs typeface="Calibri"/>
              <a:sym typeface="Calibri"/>
            </a:endParaRPr>
          </a:p>
        </p:txBody>
      </p:sp>
      <p:sp>
        <p:nvSpPr>
          <p:cNvPr id="255" name="Google Shape;255;p30"/>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pSp>
        <p:nvGrpSpPr>
          <p:cNvPr id="976" name="Google Shape;976;p66"/>
          <p:cNvGrpSpPr/>
          <p:nvPr/>
        </p:nvGrpSpPr>
        <p:grpSpPr>
          <a:xfrm>
            <a:off x="-43650" y="0"/>
            <a:ext cx="9144001" cy="5143500"/>
            <a:chOff x="0" y="0"/>
            <a:chExt cx="12192001" cy="6858000"/>
          </a:xfrm>
        </p:grpSpPr>
        <p:pic>
          <p:nvPicPr>
            <p:cNvPr id="977" name="Google Shape;977;p6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78" name="Google Shape;978;p6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79" name="Google Shape;979;p6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80" name="Google Shape;980;p6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81" name="Google Shape;981;p6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82" name="Google Shape;982;p6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83" name="Google Shape;983;p6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84" name="Google Shape;984;p6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85" name="Google Shape;985;p66"/>
          <p:cNvSpPr txBox="1"/>
          <p:nvPr/>
        </p:nvSpPr>
        <p:spPr>
          <a:xfrm>
            <a:off x="185150" y="227825"/>
            <a:ext cx="87690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Performance Measure : Bert Implementation using TensorFlow</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986" name="Google Shape;986;p66"/>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87" name="Google Shape;987;p66"/>
          <p:cNvPicPr preferRelativeResize="0"/>
          <p:nvPr/>
        </p:nvPicPr>
        <p:blipFill>
          <a:blip r:embed="rId4">
            <a:alphaModFix/>
          </a:blip>
          <a:stretch>
            <a:fillRect/>
          </a:stretch>
        </p:blipFill>
        <p:spPr>
          <a:xfrm>
            <a:off x="1164375" y="786125"/>
            <a:ext cx="7120049" cy="4509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67"/>
          <p:cNvGrpSpPr/>
          <p:nvPr/>
        </p:nvGrpSpPr>
        <p:grpSpPr>
          <a:xfrm>
            <a:off x="-43650" y="0"/>
            <a:ext cx="9144001" cy="5143500"/>
            <a:chOff x="0" y="0"/>
            <a:chExt cx="12192001" cy="6858000"/>
          </a:xfrm>
        </p:grpSpPr>
        <p:pic>
          <p:nvPicPr>
            <p:cNvPr id="993" name="Google Shape;993;p6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994" name="Google Shape;994;p6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995" name="Google Shape;995;p6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96" name="Google Shape;996;p6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97" name="Google Shape;997;p6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98" name="Google Shape;998;p6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99" name="Google Shape;999;p6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00" name="Google Shape;1000;p6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01" name="Google Shape;1001;p67"/>
          <p:cNvSpPr txBox="1"/>
          <p:nvPr/>
        </p:nvSpPr>
        <p:spPr>
          <a:xfrm>
            <a:off x="185150" y="227825"/>
            <a:ext cx="87690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Performance Measure : Bert Implementation using TensorFlow</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002" name="Google Shape;1002;p67"/>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03" name="Google Shape;1003;p67"/>
          <p:cNvPicPr preferRelativeResize="0"/>
          <p:nvPr/>
        </p:nvPicPr>
        <p:blipFill>
          <a:blip r:embed="rId4">
            <a:alphaModFix/>
          </a:blip>
          <a:stretch>
            <a:fillRect/>
          </a:stretch>
        </p:blipFill>
        <p:spPr>
          <a:xfrm>
            <a:off x="1044375" y="644200"/>
            <a:ext cx="7055250" cy="4499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68"/>
          <p:cNvGrpSpPr/>
          <p:nvPr/>
        </p:nvGrpSpPr>
        <p:grpSpPr>
          <a:xfrm>
            <a:off x="-43650" y="0"/>
            <a:ext cx="9144001" cy="5143500"/>
            <a:chOff x="0" y="0"/>
            <a:chExt cx="12192001" cy="6858000"/>
          </a:xfrm>
        </p:grpSpPr>
        <p:pic>
          <p:nvPicPr>
            <p:cNvPr id="1009" name="Google Shape;1009;p6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10" name="Google Shape;1010;p6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11" name="Google Shape;1011;p6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12" name="Google Shape;1012;p6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13" name="Google Shape;1013;p6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14" name="Google Shape;1014;p6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15" name="Google Shape;1015;p6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16" name="Google Shape;1016;p6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17" name="Google Shape;1017;p68"/>
          <p:cNvSpPr txBox="1"/>
          <p:nvPr/>
        </p:nvSpPr>
        <p:spPr>
          <a:xfrm>
            <a:off x="185150" y="227825"/>
            <a:ext cx="87690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ctr">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Method 1: Voting Ensemble</a:t>
            </a:r>
            <a:endParaRPr b="1" sz="2100">
              <a:solidFill>
                <a:srgbClr val="225870"/>
              </a:solidFill>
              <a:latin typeface="Microsoft Yahei"/>
              <a:ea typeface="Microsoft Yahei"/>
              <a:cs typeface="Microsoft Yahei"/>
              <a:sym typeface="Microsoft Yahei"/>
            </a:endParaRPr>
          </a:p>
        </p:txBody>
      </p:sp>
      <p:sp>
        <p:nvSpPr>
          <p:cNvPr id="1018" name="Google Shape;1018;p68"/>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19" name="Google Shape;1019;p68"/>
          <p:cNvPicPr preferRelativeResize="0"/>
          <p:nvPr/>
        </p:nvPicPr>
        <p:blipFill>
          <a:blip r:embed="rId4">
            <a:alphaModFix/>
          </a:blip>
          <a:stretch>
            <a:fillRect/>
          </a:stretch>
        </p:blipFill>
        <p:spPr>
          <a:xfrm>
            <a:off x="2318375" y="700300"/>
            <a:ext cx="4261525" cy="5019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grpSp>
        <p:nvGrpSpPr>
          <p:cNvPr id="1024" name="Google Shape;1024;p69"/>
          <p:cNvGrpSpPr/>
          <p:nvPr/>
        </p:nvGrpSpPr>
        <p:grpSpPr>
          <a:xfrm>
            <a:off x="-43650" y="0"/>
            <a:ext cx="9144001" cy="5143500"/>
            <a:chOff x="0" y="0"/>
            <a:chExt cx="12192001" cy="6858000"/>
          </a:xfrm>
        </p:grpSpPr>
        <p:pic>
          <p:nvPicPr>
            <p:cNvPr id="1025" name="Google Shape;1025;p6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26" name="Google Shape;1026;p6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27" name="Google Shape;1027;p6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28" name="Google Shape;1028;p6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29" name="Google Shape;1029;p6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30" name="Google Shape;1030;p6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31" name="Google Shape;1031;p6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32" name="Google Shape;1032;p6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33" name="Google Shape;1033;p69"/>
          <p:cNvSpPr txBox="1"/>
          <p:nvPr/>
        </p:nvSpPr>
        <p:spPr>
          <a:xfrm>
            <a:off x="185150" y="227825"/>
            <a:ext cx="87690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ctr">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Method 1: Voting Ensemble</a:t>
            </a:r>
            <a:endParaRPr b="1" sz="2100">
              <a:solidFill>
                <a:srgbClr val="225870"/>
              </a:solidFill>
              <a:latin typeface="Microsoft Yahei"/>
              <a:ea typeface="Microsoft Yahei"/>
              <a:cs typeface="Microsoft Yahei"/>
              <a:sym typeface="Microsoft Yahei"/>
            </a:endParaRPr>
          </a:p>
        </p:txBody>
      </p:sp>
      <p:sp>
        <p:nvSpPr>
          <p:cNvPr id="1034" name="Google Shape;1034;p6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35" name="Google Shape;1035;p69"/>
          <p:cNvPicPr preferRelativeResize="0"/>
          <p:nvPr/>
        </p:nvPicPr>
        <p:blipFill>
          <a:blip r:embed="rId4">
            <a:alphaModFix/>
          </a:blip>
          <a:stretch>
            <a:fillRect/>
          </a:stretch>
        </p:blipFill>
        <p:spPr>
          <a:xfrm>
            <a:off x="2144400" y="1167900"/>
            <a:ext cx="5104125" cy="3904176"/>
          </a:xfrm>
          <a:prstGeom prst="rect">
            <a:avLst/>
          </a:prstGeom>
          <a:noFill/>
          <a:ln>
            <a:noFill/>
          </a:ln>
        </p:spPr>
      </p:pic>
      <p:sp>
        <p:nvSpPr>
          <p:cNvPr id="1036" name="Google Shape;1036;p69"/>
          <p:cNvSpPr txBox="1"/>
          <p:nvPr/>
        </p:nvSpPr>
        <p:spPr>
          <a:xfrm>
            <a:off x="2633750" y="1070050"/>
            <a:ext cx="9678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Calibri"/>
                <a:ea typeface="Calibri"/>
                <a:cs typeface="Calibri"/>
                <a:sym typeface="Calibri"/>
              </a:rPr>
              <a:t>RoBERTa</a:t>
            </a:r>
            <a:endParaRPr sz="1200">
              <a:solidFill>
                <a:srgbClr val="595959"/>
              </a:solidFill>
              <a:latin typeface="Calibri"/>
              <a:ea typeface="Calibri"/>
              <a:cs typeface="Calibri"/>
              <a:sym typeface="Calibri"/>
            </a:endParaRPr>
          </a:p>
        </p:txBody>
      </p:sp>
      <p:sp>
        <p:nvSpPr>
          <p:cNvPr id="1037" name="Google Shape;1037;p69"/>
          <p:cNvSpPr txBox="1"/>
          <p:nvPr/>
        </p:nvSpPr>
        <p:spPr>
          <a:xfrm>
            <a:off x="4167000" y="1070050"/>
            <a:ext cx="10875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Calibri"/>
                <a:ea typeface="Calibri"/>
                <a:cs typeface="Calibri"/>
                <a:sym typeface="Calibri"/>
              </a:rPr>
              <a:t>Bert(PyTorch)</a:t>
            </a:r>
            <a:endParaRPr sz="1200">
              <a:solidFill>
                <a:srgbClr val="595959"/>
              </a:solidFill>
              <a:latin typeface="Calibri"/>
              <a:ea typeface="Calibri"/>
              <a:cs typeface="Calibri"/>
              <a:sym typeface="Calibri"/>
            </a:endParaRPr>
          </a:p>
        </p:txBody>
      </p:sp>
      <p:sp>
        <p:nvSpPr>
          <p:cNvPr id="1038" name="Google Shape;1038;p69"/>
          <p:cNvSpPr txBox="1"/>
          <p:nvPr/>
        </p:nvSpPr>
        <p:spPr>
          <a:xfrm>
            <a:off x="5471900" y="1070050"/>
            <a:ext cx="16002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Calibri"/>
                <a:ea typeface="Calibri"/>
                <a:cs typeface="Calibri"/>
                <a:sym typeface="Calibri"/>
              </a:rPr>
              <a:t>Qwen 2.5-5B-Instruct</a:t>
            </a:r>
            <a:endParaRPr sz="1200">
              <a:solidFill>
                <a:srgbClr val="595959"/>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grpSp>
        <p:nvGrpSpPr>
          <p:cNvPr id="1043" name="Google Shape;1043;p70"/>
          <p:cNvGrpSpPr/>
          <p:nvPr/>
        </p:nvGrpSpPr>
        <p:grpSpPr>
          <a:xfrm>
            <a:off x="-43650" y="0"/>
            <a:ext cx="9144001" cy="5143500"/>
            <a:chOff x="0" y="0"/>
            <a:chExt cx="12192001" cy="6858000"/>
          </a:xfrm>
        </p:grpSpPr>
        <p:pic>
          <p:nvPicPr>
            <p:cNvPr id="1044" name="Google Shape;1044;p7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45" name="Google Shape;1045;p7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46" name="Google Shape;1046;p7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47" name="Google Shape;1047;p7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48" name="Google Shape;1048;p7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49" name="Google Shape;1049;p7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50" name="Google Shape;1050;p7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51" name="Google Shape;1051;p7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52" name="Google Shape;1052;p70"/>
          <p:cNvSpPr txBox="1"/>
          <p:nvPr/>
        </p:nvSpPr>
        <p:spPr>
          <a:xfrm>
            <a:off x="4199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ctr">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Method 1 using Voting Ensemble</a:t>
            </a:r>
            <a:endParaRPr sz="800">
              <a:solidFill>
                <a:schemeClr val="dk1"/>
              </a:solidFill>
              <a:latin typeface="Calibri"/>
              <a:ea typeface="Calibri"/>
              <a:cs typeface="Calibri"/>
              <a:sym typeface="Calibri"/>
            </a:endParaRPr>
          </a:p>
          <a:p>
            <a:pPr indent="0" lvl="0" marL="0" rtl="0" algn="l">
              <a:lnSpc>
                <a:spcPct val="81000"/>
              </a:lnSpc>
              <a:spcBef>
                <a:spcPts val="0"/>
              </a:spcBef>
              <a:spcAft>
                <a:spcPts val="0"/>
              </a:spcAft>
              <a:buClr>
                <a:schemeClr val="dk1"/>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053" name="Google Shape;1053;p70"/>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54" name="Google Shape;1054;p70"/>
          <p:cNvPicPr preferRelativeResize="0"/>
          <p:nvPr/>
        </p:nvPicPr>
        <p:blipFill>
          <a:blip r:embed="rId4">
            <a:alphaModFix/>
          </a:blip>
          <a:stretch>
            <a:fillRect/>
          </a:stretch>
        </p:blipFill>
        <p:spPr>
          <a:xfrm>
            <a:off x="2013013" y="826538"/>
            <a:ext cx="5400675" cy="3686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grpSp>
        <p:nvGrpSpPr>
          <p:cNvPr id="1059" name="Google Shape;1059;p71"/>
          <p:cNvGrpSpPr/>
          <p:nvPr/>
        </p:nvGrpSpPr>
        <p:grpSpPr>
          <a:xfrm>
            <a:off x="-43650" y="0"/>
            <a:ext cx="9144001" cy="5143500"/>
            <a:chOff x="0" y="0"/>
            <a:chExt cx="12192001" cy="6858000"/>
          </a:xfrm>
        </p:grpSpPr>
        <p:pic>
          <p:nvPicPr>
            <p:cNvPr id="1060" name="Google Shape;1060;p7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61" name="Google Shape;1061;p7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62" name="Google Shape;1062;p7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63" name="Google Shape;1063;p7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64" name="Google Shape;1064;p7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65" name="Google Shape;1065;p7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66" name="Google Shape;1066;p7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67" name="Google Shape;1067;p7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68" name="Google Shape;1068;p71"/>
          <p:cNvSpPr txBox="1"/>
          <p:nvPr/>
        </p:nvSpPr>
        <p:spPr>
          <a:xfrm>
            <a:off x="4199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ctr">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Method 1 using Voting Ensemble</a:t>
            </a:r>
            <a:endParaRPr sz="800">
              <a:solidFill>
                <a:schemeClr val="dk1"/>
              </a:solidFill>
              <a:latin typeface="Calibri"/>
              <a:ea typeface="Calibri"/>
              <a:cs typeface="Calibri"/>
              <a:sym typeface="Calibri"/>
            </a:endParaRPr>
          </a:p>
          <a:p>
            <a:pPr indent="0" lvl="0" marL="0" rtl="0" algn="l">
              <a:lnSpc>
                <a:spcPct val="81000"/>
              </a:lnSpc>
              <a:spcBef>
                <a:spcPts val="0"/>
              </a:spcBef>
              <a:spcAft>
                <a:spcPts val="0"/>
              </a:spcAft>
              <a:buClr>
                <a:schemeClr val="dk1"/>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069" name="Google Shape;1069;p71"/>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70" name="Google Shape;1070;p71"/>
          <p:cNvPicPr preferRelativeResize="0"/>
          <p:nvPr/>
        </p:nvPicPr>
        <p:blipFill>
          <a:blip r:embed="rId4">
            <a:alphaModFix/>
          </a:blip>
          <a:stretch>
            <a:fillRect/>
          </a:stretch>
        </p:blipFill>
        <p:spPr>
          <a:xfrm>
            <a:off x="2157425" y="776424"/>
            <a:ext cx="4829175" cy="3962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grpSp>
        <p:nvGrpSpPr>
          <p:cNvPr id="1075" name="Google Shape;1075;p72"/>
          <p:cNvGrpSpPr/>
          <p:nvPr/>
        </p:nvGrpSpPr>
        <p:grpSpPr>
          <a:xfrm>
            <a:off x="-43650" y="0"/>
            <a:ext cx="9144001" cy="5143500"/>
            <a:chOff x="0" y="0"/>
            <a:chExt cx="12192001" cy="6858000"/>
          </a:xfrm>
        </p:grpSpPr>
        <p:pic>
          <p:nvPicPr>
            <p:cNvPr id="1076" name="Google Shape;1076;p7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77" name="Google Shape;1077;p7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78" name="Google Shape;1078;p7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79" name="Google Shape;1079;p7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80" name="Google Shape;1080;p7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81" name="Google Shape;1081;p7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82" name="Google Shape;1082;p7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83" name="Google Shape;1083;p7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084" name="Google Shape;1084;p72"/>
          <p:cNvSpPr txBox="1"/>
          <p:nvPr/>
        </p:nvSpPr>
        <p:spPr>
          <a:xfrm>
            <a:off x="4199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ctr">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Method 2 using Qwen2-VL-7B-Instruct</a:t>
            </a:r>
            <a:endParaRPr sz="800">
              <a:solidFill>
                <a:schemeClr val="dk1"/>
              </a:solidFill>
              <a:latin typeface="Calibri"/>
              <a:ea typeface="Calibri"/>
              <a:cs typeface="Calibri"/>
              <a:sym typeface="Calibri"/>
            </a:endParaRPr>
          </a:p>
          <a:p>
            <a:pPr indent="0" lvl="0" marL="0" rtl="0" algn="l">
              <a:lnSpc>
                <a:spcPct val="81000"/>
              </a:lnSpc>
              <a:spcBef>
                <a:spcPts val="0"/>
              </a:spcBef>
              <a:spcAft>
                <a:spcPts val="0"/>
              </a:spcAft>
              <a:buClr>
                <a:schemeClr val="dk1"/>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085" name="Google Shape;1085;p7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086" name="Google Shape;1086;p72"/>
          <p:cNvPicPr preferRelativeResize="0"/>
          <p:nvPr/>
        </p:nvPicPr>
        <p:blipFill>
          <a:blip r:embed="rId4">
            <a:alphaModFix/>
          </a:blip>
          <a:stretch>
            <a:fillRect/>
          </a:stretch>
        </p:blipFill>
        <p:spPr>
          <a:xfrm>
            <a:off x="2514350" y="667675"/>
            <a:ext cx="3888400" cy="53675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grpSp>
        <p:nvGrpSpPr>
          <p:cNvPr id="1091" name="Google Shape;1091;p73"/>
          <p:cNvGrpSpPr/>
          <p:nvPr/>
        </p:nvGrpSpPr>
        <p:grpSpPr>
          <a:xfrm>
            <a:off x="-43650" y="0"/>
            <a:ext cx="9144001" cy="5143500"/>
            <a:chOff x="0" y="0"/>
            <a:chExt cx="12192001" cy="6858000"/>
          </a:xfrm>
        </p:grpSpPr>
        <p:pic>
          <p:nvPicPr>
            <p:cNvPr id="1092" name="Google Shape;1092;p7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093" name="Google Shape;1093;p7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094" name="Google Shape;1094;p7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095" name="Google Shape;1095;p7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096" name="Google Shape;1096;p7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097" name="Google Shape;1097;p7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098" name="Google Shape;1098;p7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099" name="Google Shape;1099;p7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00" name="Google Shape;1100;p73"/>
          <p:cNvSpPr txBox="1"/>
          <p:nvPr/>
        </p:nvSpPr>
        <p:spPr>
          <a:xfrm>
            <a:off x="419975" y="227825"/>
            <a:ext cx="8347800" cy="8202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ctr">
              <a:lnSpc>
                <a:spcPct val="81000"/>
              </a:lnSpc>
              <a:spcBef>
                <a:spcPts val="0"/>
              </a:spcBef>
              <a:spcAft>
                <a:spcPts val="0"/>
              </a:spcAft>
              <a:buClr>
                <a:schemeClr val="dk1"/>
              </a:buClr>
              <a:buSzPts val="2100"/>
              <a:buFont typeface="Arial"/>
              <a:buNone/>
            </a:pPr>
            <a:r>
              <a:rPr b="1" lang="en" sz="2100">
                <a:solidFill>
                  <a:srgbClr val="225870"/>
                </a:solidFill>
                <a:latin typeface="Microsoft Yahei"/>
                <a:ea typeface="Microsoft Yahei"/>
                <a:cs typeface="Microsoft Yahei"/>
                <a:sym typeface="Microsoft Yahei"/>
              </a:rPr>
              <a:t>Method 2 using Qwen2-VL-7B-Instruct</a:t>
            </a:r>
            <a:endParaRPr sz="800">
              <a:solidFill>
                <a:schemeClr val="dk1"/>
              </a:solidFill>
              <a:latin typeface="Calibri"/>
              <a:ea typeface="Calibri"/>
              <a:cs typeface="Calibri"/>
              <a:sym typeface="Calibri"/>
            </a:endParaRPr>
          </a:p>
          <a:p>
            <a:pPr indent="0" lvl="0" marL="0" rtl="0" algn="l">
              <a:lnSpc>
                <a:spcPct val="81000"/>
              </a:lnSpc>
              <a:spcBef>
                <a:spcPts val="0"/>
              </a:spcBef>
              <a:spcAft>
                <a:spcPts val="0"/>
              </a:spcAft>
              <a:buClr>
                <a:schemeClr val="dk1"/>
              </a:buClr>
              <a:buSzPts val="2100"/>
              <a:buFont typeface="Arial"/>
              <a:buNone/>
            </a:pPr>
            <a:r>
              <a:t/>
            </a:r>
            <a:endParaRPr b="1" sz="21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101" name="Google Shape;1101;p73"/>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102" name="Google Shape;1102;p73"/>
          <p:cNvPicPr preferRelativeResize="0"/>
          <p:nvPr/>
        </p:nvPicPr>
        <p:blipFill>
          <a:blip r:embed="rId4">
            <a:alphaModFix/>
          </a:blip>
          <a:stretch>
            <a:fillRect/>
          </a:stretch>
        </p:blipFill>
        <p:spPr>
          <a:xfrm>
            <a:off x="1098200" y="1062675"/>
            <a:ext cx="6551100" cy="322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pSp>
        <p:nvGrpSpPr>
          <p:cNvPr id="1107" name="Google Shape;1107;p74"/>
          <p:cNvGrpSpPr/>
          <p:nvPr/>
        </p:nvGrpSpPr>
        <p:grpSpPr>
          <a:xfrm>
            <a:off x="-43650" y="0"/>
            <a:ext cx="9144001" cy="5143500"/>
            <a:chOff x="0" y="0"/>
            <a:chExt cx="12192001" cy="6858000"/>
          </a:xfrm>
        </p:grpSpPr>
        <p:pic>
          <p:nvPicPr>
            <p:cNvPr id="1108" name="Google Shape;1108;p7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09" name="Google Shape;1109;p7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10" name="Google Shape;1110;p7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11" name="Google Shape;1111;p7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12" name="Google Shape;1112;p7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13" name="Google Shape;1113;p7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114" name="Google Shape;1114;p7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115" name="Google Shape;1115;p7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16" name="Google Shape;1116;p74"/>
          <p:cNvSpPr txBox="1"/>
          <p:nvPr/>
        </p:nvSpPr>
        <p:spPr>
          <a:xfrm>
            <a:off x="419975" y="227825"/>
            <a:ext cx="8347800" cy="558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Method 2 using</a:t>
            </a:r>
            <a:r>
              <a:rPr b="1" lang="en" sz="2100">
                <a:solidFill>
                  <a:srgbClr val="225870"/>
                </a:solidFill>
                <a:latin typeface="Microsoft Yahei"/>
                <a:ea typeface="Microsoft Yahei"/>
                <a:cs typeface="Microsoft Yahei"/>
                <a:sym typeface="Microsoft Yahei"/>
              </a:rPr>
              <a:t> Qwen2-VL-7B-Instruct</a:t>
            </a:r>
            <a:endParaRPr sz="800">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2100"/>
              <a:buFont typeface="Arial"/>
              <a:buNone/>
            </a:pPr>
            <a:r>
              <a:t/>
            </a:r>
            <a:endParaRPr b="1" sz="2100">
              <a:solidFill>
                <a:srgbClr val="225870"/>
              </a:solidFill>
              <a:latin typeface="Microsoft Yahei"/>
              <a:ea typeface="Microsoft Yahei"/>
              <a:cs typeface="Microsoft Yahei"/>
              <a:sym typeface="Microsoft Yahei"/>
            </a:endParaRPr>
          </a:p>
        </p:txBody>
      </p:sp>
      <p:sp>
        <p:nvSpPr>
          <p:cNvPr id="1117" name="Google Shape;1117;p74"/>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118" name="Google Shape;1118;p74"/>
          <p:cNvPicPr preferRelativeResize="0"/>
          <p:nvPr/>
        </p:nvPicPr>
        <p:blipFill>
          <a:blip r:embed="rId4">
            <a:alphaModFix/>
          </a:blip>
          <a:stretch>
            <a:fillRect/>
          </a:stretch>
        </p:blipFill>
        <p:spPr>
          <a:xfrm>
            <a:off x="1706900" y="598550"/>
            <a:ext cx="5600025" cy="4211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75"/>
          <p:cNvGrpSpPr/>
          <p:nvPr/>
        </p:nvGrpSpPr>
        <p:grpSpPr>
          <a:xfrm>
            <a:off x="-43650" y="0"/>
            <a:ext cx="9144001" cy="5143500"/>
            <a:chOff x="0" y="0"/>
            <a:chExt cx="12192001" cy="6858000"/>
          </a:xfrm>
        </p:grpSpPr>
        <p:pic>
          <p:nvPicPr>
            <p:cNvPr id="1124" name="Google Shape;1124;p7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25" name="Google Shape;1125;p7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26" name="Google Shape;1126;p7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27" name="Google Shape;1127;p7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28" name="Google Shape;1128;p7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29" name="Google Shape;1129;p7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130" name="Google Shape;1130;p7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131" name="Google Shape;1131;p7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32" name="Google Shape;1132;p75"/>
          <p:cNvSpPr txBox="1"/>
          <p:nvPr/>
        </p:nvSpPr>
        <p:spPr>
          <a:xfrm>
            <a:off x="185150" y="227825"/>
            <a:ext cx="87690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457200" lvl="0" marL="228600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Result and Analysis </a:t>
            </a:r>
            <a:endParaRPr b="1" sz="2100">
              <a:solidFill>
                <a:srgbClr val="225870"/>
              </a:solidFill>
              <a:latin typeface="Microsoft Yahei"/>
              <a:ea typeface="Microsoft Yahei"/>
              <a:cs typeface="Microsoft Yahei"/>
              <a:sym typeface="Microsoft Yahei"/>
            </a:endParaRPr>
          </a:p>
        </p:txBody>
      </p:sp>
      <p:sp>
        <p:nvSpPr>
          <p:cNvPr id="1133" name="Google Shape;1133;p75"/>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134" name="Google Shape;1134;p75"/>
          <p:cNvPicPr preferRelativeResize="0"/>
          <p:nvPr/>
        </p:nvPicPr>
        <p:blipFill>
          <a:blip r:embed="rId4">
            <a:alphaModFix/>
          </a:blip>
          <a:stretch>
            <a:fillRect/>
          </a:stretch>
        </p:blipFill>
        <p:spPr>
          <a:xfrm>
            <a:off x="0" y="1087273"/>
            <a:ext cx="9144000" cy="29689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pic>
        <p:nvPicPr>
          <p:cNvPr id="260" name="Google Shape;260;p31"/>
          <p:cNvPicPr preferRelativeResize="0"/>
          <p:nvPr/>
        </p:nvPicPr>
        <p:blipFill rotWithShape="1">
          <a:blip r:embed="rId3">
            <a:alphaModFix/>
          </a:blip>
          <a:srcRect b="0" l="0" r="0" t="0"/>
          <a:stretch/>
        </p:blipFill>
        <p:spPr>
          <a:xfrm>
            <a:off x="2940253" y="2755452"/>
            <a:ext cx="3179893" cy="2377048"/>
          </a:xfrm>
          <a:prstGeom prst="rect">
            <a:avLst/>
          </a:prstGeom>
          <a:noFill/>
          <a:ln>
            <a:noFill/>
          </a:ln>
        </p:spPr>
      </p:pic>
      <p:pic>
        <p:nvPicPr>
          <p:cNvPr id="261" name="Google Shape;261;p31"/>
          <p:cNvPicPr preferRelativeResize="0"/>
          <p:nvPr/>
        </p:nvPicPr>
        <p:blipFill rotWithShape="1">
          <a:blip r:embed="rId3">
            <a:alphaModFix/>
          </a:blip>
          <a:srcRect b="0" l="0" r="0" t="0"/>
          <a:stretch/>
        </p:blipFill>
        <p:spPr>
          <a:xfrm>
            <a:off x="-2981" y="-10973"/>
            <a:ext cx="2943225" cy="2943225"/>
          </a:xfrm>
          <a:prstGeom prst="rect">
            <a:avLst/>
          </a:prstGeom>
          <a:noFill/>
          <a:ln>
            <a:noFill/>
          </a:ln>
        </p:spPr>
      </p:pic>
      <p:pic>
        <p:nvPicPr>
          <p:cNvPr id="262" name="Google Shape;262;p31"/>
          <p:cNvPicPr preferRelativeResize="0"/>
          <p:nvPr/>
        </p:nvPicPr>
        <p:blipFill rotWithShape="1">
          <a:blip r:embed="rId3">
            <a:alphaModFix/>
          </a:blip>
          <a:srcRect b="0" l="0" r="0" t="0"/>
          <a:stretch/>
        </p:blipFill>
        <p:spPr>
          <a:xfrm>
            <a:off x="2886202" y="-59010"/>
            <a:ext cx="2943225" cy="2943225"/>
          </a:xfrm>
          <a:prstGeom prst="rect">
            <a:avLst/>
          </a:prstGeom>
          <a:noFill/>
          <a:ln>
            <a:noFill/>
          </a:ln>
        </p:spPr>
      </p:pic>
      <p:pic>
        <p:nvPicPr>
          <p:cNvPr id="263" name="Google Shape;263;p31"/>
          <p:cNvPicPr preferRelativeResize="0"/>
          <p:nvPr/>
        </p:nvPicPr>
        <p:blipFill rotWithShape="1">
          <a:blip r:embed="rId3">
            <a:alphaModFix/>
          </a:blip>
          <a:srcRect b="0" l="0" r="0" t="0"/>
          <a:stretch/>
        </p:blipFill>
        <p:spPr>
          <a:xfrm>
            <a:off x="5829434" y="-10985"/>
            <a:ext cx="2943225" cy="2943225"/>
          </a:xfrm>
          <a:prstGeom prst="rect">
            <a:avLst/>
          </a:prstGeom>
          <a:noFill/>
          <a:ln>
            <a:noFill/>
          </a:ln>
        </p:spPr>
      </p:pic>
      <p:pic>
        <p:nvPicPr>
          <p:cNvPr id="264" name="Google Shape;264;p31"/>
          <p:cNvPicPr preferRelativeResize="0"/>
          <p:nvPr/>
        </p:nvPicPr>
        <p:blipFill rotWithShape="1">
          <a:blip r:embed="rId3">
            <a:alphaModFix/>
          </a:blip>
          <a:srcRect b="0" l="0" r="0" t="0"/>
          <a:stretch/>
        </p:blipFill>
        <p:spPr>
          <a:xfrm>
            <a:off x="-2981" y="2932214"/>
            <a:ext cx="2943225" cy="2200275"/>
          </a:xfrm>
          <a:prstGeom prst="rect">
            <a:avLst/>
          </a:prstGeom>
          <a:noFill/>
          <a:ln>
            <a:noFill/>
          </a:ln>
        </p:spPr>
      </p:pic>
      <p:pic>
        <p:nvPicPr>
          <p:cNvPr id="265" name="Google Shape;265;p31"/>
          <p:cNvPicPr preferRelativeResize="0"/>
          <p:nvPr/>
        </p:nvPicPr>
        <p:blipFill rotWithShape="1">
          <a:blip r:embed="rId3">
            <a:alphaModFix/>
          </a:blip>
          <a:srcRect b="0" l="0" r="0" t="0"/>
          <a:stretch/>
        </p:blipFill>
        <p:spPr>
          <a:xfrm>
            <a:off x="6010853" y="2843839"/>
            <a:ext cx="2943225" cy="2200275"/>
          </a:xfrm>
          <a:prstGeom prst="rect">
            <a:avLst/>
          </a:prstGeom>
          <a:noFill/>
          <a:ln>
            <a:noFill/>
          </a:ln>
        </p:spPr>
      </p:pic>
      <p:pic>
        <p:nvPicPr>
          <p:cNvPr id="266" name="Google Shape;266;p31"/>
          <p:cNvPicPr preferRelativeResize="0"/>
          <p:nvPr/>
        </p:nvPicPr>
        <p:blipFill rotWithShape="1">
          <a:blip r:embed="rId3">
            <a:alphaModFix/>
          </a:blip>
          <a:srcRect b="0" l="0" r="0" t="0"/>
          <a:stretch/>
        </p:blipFill>
        <p:spPr>
          <a:xfrm>
            <a:off x="8772649" y="-10975"/>
            <a:ext cx="460825" cy="2943225"/>
          </a:xfrm>
          <a:prstGeom prst="rect">
            <a:avLst/>
          </a:prstGeom>
          <a:noFill/>
          <a:ln>
            <a:noFill/>
          </a:ln>
        </p:spPr>
      </p:pic>
      <p:pic>
        <p:nvPicPr>
          <p:cNvPr id="267" name="Google Shape;267;p31"/>
          <p:cNvPicPr preferRelativeResize="0"/>
          <p:nvPr/>
        </p:nvPicPr>
        <p:blipFill rotWithShape="1">
          <a:blip r:embed="rId3">
            <a:alphaModFix/>
          </a:blip>
          <a:srcRect b="0" l="0" r="0" t="0"/>
          <a:stretch/>
        </p:blipFill>
        <p:spPr>
          <a:xfrm>
            <a:off x="8826703" y="2932252"/>
            <a:ext cx="314326" cy="2200275"/>
          </a:xfrm>
          <a:prstGeom prst="rect">
            <a:avLst/>
          </a:prstGeom>
          <a:noFill/>
          <a:ln>
            <a:noFill/>
          </a:ln>
        </p:spPr>
      </p:pic>
      <p:sp>
        <p:nvSpPr>
          <p:cNvPr id="268" name="Google Shape;268;p31"/>
          <p:cNvSpPr/>
          <p:nvPr/>
        </p:nvSpPr>
        <p:spPr>
          <a:xfrm>
            <a:off x="4573775" y="1426375"/>
            <a:ext cx="1062437" cy="1140467"/>
          </a:xfrm>
          <a:custGeom>
            <a:rect b="b" l="l" r="r" t="t"/>
            <a:pathLst>
              <a:path extrusionOk="0" h="1562283" w="1491139">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69" name="Google Shape;269;p31"/>
          <p:cNvSpPr/>
          <p:nvPr/>
        </p:nvSpPr>
        <p:spPr>
          <a:xfrm>
            <a:off x="4453900" y="2335175"/>
            <a:ext cx="1061048" cy="1032778"/>
          </a:xfrm>
          <a:custGeom>
            <a:rect b="b" l="l" r="r" t="t"/>
            <a:pathLst>
              <a:path extrusionOk="0" h="1434414" w="1369094">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70" name="Google Shape;270;p31"/>
          <p:cNvSpPr/>
          <p:nvPr/>
        </p:nvSpPr>
        <p:spPr>
          <a:xfrm>
            <a:off x="3361750" y="1431550"/>
            <a:ext cx="1470739" cy="1545440"/>
          </a:xfrm>
          <a:custGeom>
            <a:rect b="b" l="l" r="r" t="t"/>
            <a:pathLst>
              <a:path extrusionOk="0" h="1812833" w="1730281">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71" name="Google Shape;271;p31"/>
          <p:cNvSpPr txBox="1"/>
          <p:nvPr/>
        </p:nvSpPr>
        <p:spPr>
          <a:xfrm>
            <a:off x="304800" y="261852"/>
            <a:ext cx="3878400" cy="309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200" u="none" cap="none" strike="noStrike">
                <a:solidFill>
                  <a:srgbClr val="225870"/>
                </a:solidFill>
                <a:latin typeface="Microsoft Yahei"/>
                <a:ea typeface="Microsoft Yahei"/>
                <a:cs typeface="Microsoft Yahei"/>
                <a:sym typeface="Microsoft Yahei"/>
              </a:rPr>
              <a:t>Introductio</a:t>
            </a:r>
            <a:r>
              <a:rPr b="1" lang="en" sz="2200">
                <a:solidFill>
                  <a:srgbClr val="225870"/>
                </a:solidFill>
                <a:latin typeface="Microsoft Yahei"/>
                <a:ea typeface="Microsoft Yahei"/>
                <a:cs typeface="Microsoft Yahei"/>
                <a:sym typeface="Microsoft Yahei"/>
              </a:rPr>
              <a:t>n</a:t>
            </a:r>
            <a:r>
              <a:rPr b="1" i="0" lang="en" sz="2200" u="none" cap="none" strike="noStrike">
                <a:solidFill>
                  <a:srgbClr val="225870"/>
                </a:solidFill>
                <a:latin typeface="Microsoft Yahei"/>
                <a:ea typeface="Microsoft Yahei"/>
                <a:cs typeface="Microsoft Yahei"/>
                <a:sym typeface="Microsoft Yahei"/>
              </a:rPr>
              <a:t> </a:t>
            </a:r>
            <a:endParaRPr b="0" i="0" sz="900" u="none" cap="none" strike="noStrike">
              <a:solidFill>
                <a:schemeClr val="dk1"/>
              </a:solidFill>
              <a:latin typeface="Calibri"/>
              <a:ea typeface="Calibri"/>
              <a:cs typeface="Calibri"/>
              <a:sym typeface="Calibri"/>
            </a:endParaRPr>
          </a:p>
        </p:txBody>
      </p:sp>
      <p:sp>
        <p:nvSpPr>
          <p:cNvPr id="272" name="Google Shape;272;p31"/>
          <p:cNvSpPr txBox="1"/>
          <p:nvPr/>
        </p:nvSpPr>
        <p:spPr>
          <a:xfrm>
            <a:off x="4816625" y="1839150"/>
            <a:ext cx="824100" cy="3684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FFFFFF"/>
                </a:solidFill>
                <a:latin typeface="Microsoft YaHei"/>
                <a:ea typeface="Microsoft YaHei"/>
                <a:cs typeface="Microsoft YaHei"/>
                <a:sym typeface="Microsoft YaHei"/>
              </a:rPr>
              <a:t>Related</a:t>
            </a:r>
            <a:endParaRPr b="1" i="0" sz="1400" u="none" cap="none" strike="noStrike">
              <a:solidFill>
                <a:srgbClr val="FFFFFF"/>
              </a:solidFill>
              <a:latin typeface="Microsoft YaHei"/>
              <a:ea typeface="Microsoft YaHei"/>
              <a:cs typeface="Microsoft YaHei"/>
              <a:sym typeface="Microsoft YaHei"/>
            </a:endParaRPr>
          </a:p>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FFFFFF"/>
                </a:solidFill>
                <a:latin typeface="Microsoft YaHei"/>
                <a:ea typeface="Microsoft YaHei"/>
                <a:cs typeface="Microsoft YaHei"/>
                <a:sym typeface="Microsoft YaHei"/>
              </a:rPr>
              <a:t>Work</a:t>
            </a:r>
            <a:endParaRPr b="1" i="0" sz="1400" u="none" cap="none" strike="noStrike">
              <a:solidFill>
                <a:srgbClr val="FFFFFF"/>
              </a:solidFill>
              <a:latin typeface="Microsoft YaHei"/>
              <a:ea typeface="Microsoft YaHei"/>
              <a:cs typeface="Microsoft YaHei"/>
              <a:sym typeface="Microsoft YaHei"/>
            </a:endParaRPr>
          </a:p>
        </p:txBody>
      </p:sp>
      <p:sp>
        <p:nvSpPr>
          <p:cNvPr id="273" name="Google Shape;273;p31"/>
          <p:cNvSpPr txBox="1"/>
          <p:nvPr/>
        </p:nvSpPr>
        <p:spPr>
          <a:xfrm>
            <a:off x="204850" y="935175"/>
            <a:ext cx="3049500" cy="40569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Motivation: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Online hate speech is increasing, especially through memes.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Memes </a:t>
            </a:r>
            <a:r>
              <a:rPr baseline="30000" lang="en" sz="1100" u="sng">
                <a:solidFill>
                  <a:schemeClr val="hlink"/>
                </a:solidFill>
                <a:hlinkClick r:id="rId4"/>
              </a:rPr>
              <a:t>[1]</a:t>
            </a:r>
            <a:r>
              <a:rPr lang="en" sz="1100">
                <a:solidFill>
                  <a:schemeClr val="dk1"/>
                </a:solidFill>
              </a:rPr>
              <a:t> combine images and text, making detection difficult.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project aims to develop an AI system to detect hateful memes using CLIP </a:t>
            </a:r>
            <a:r>
              <a:rPr baseline="30000" lang="en" sz="1100" u="sng">
                <a:solidFill>
                  <a:schemeClr val="hlink"/>
                </a:solidFill>
                <a:hlinkClick r:id="rId5"/>
              </a:rPr>
              <a:t>[5]</a:t>
            </a:r>
            <a:r>
              <a:rPr lang="en" sz="1100">
                <a:solidFill>
                  <a:schemeClr val="dk1"/>
                </a:solidFill>
              </a:rPr>
              <a:t> and GPT.</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Background Information: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Memes are widely used on social media, often blending humor with text and images.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They are sometimes used to spread hate speech, challenging traditional detection methods.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Detecting hate in memes requires multi-modal analysis of both visual and textual elements.</a:t>
            </a:r>
            <a:endParaRPr b="0" i="0" sz="1100" u="none" cap="none" strike="noStrike">
              <a:solidFill>
                <a:srgbClr val="000000"/>
              </a:solidFill>
              <a:latin typeface="Arial"/>
              <a:ea typeface="Arial"/>
              <a:cs typeface="Arial"/>
              <a:sym typeface="Arial"/>
            </a:endParaRPr>
          </a:p>
        </p:txBody>
      </p:sp>
      <p:sp>
        <p:nvSpPr>
          <p:cNvPr id="274" name="Google Shape;274;p31"/>
          <p:cNvSpPr txBox="1"/>
          <p:nvPr/>
        </p:nvSpPr>
        <p:spPr>
          <a:xfrm>
            <a:off x="5764126" y="102600"/>
            <a:ext cx="2943300" cy="18426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t/>
            </a:r>
            <a:endParaRPr b="0" i="0" sz="1200" u="none" cap="none" strike="noStrike">
              <a:solidFill>
                <a:srgbClr val="24456C"/>
              </a:solidFill>
              <a:latin typeface="Arial"/>
              <a:ea typeface="Arial"/>
              <a:cs typeface="Arial"/>
              <a:sym typeface="Arial"/>
            </a:endParaRPr>
          </a:p>
          <a:p>
            <a:pPr indent="0" lvl="0" marL="0" marR="0" rtl="0" algn="l">
              <a:lnSpc>
                <a:spcPct val="113400"/>
              </a:lnSpc>
              <a:spcBef>
                <a:spcPts val="0"/>
              </a:spcBef>
              <a:spcAft>
                <a:spcPts val="0"/>
              </a:spcAft>
              <a:buClr>
                <a:srgbClr val="000000"/>
              </a:buClr>
              <a:buSzPts val="1200"/>
              <a:buFont typeface="Arial"/>
              <a:buNone/>
            </a:pPr>
            <a:r>
              <a:t/>
            </a:r>
            <a:endParaRPr b="0" i="0" sz="1200" u="none" cap="none" strike="noStrike">
              <a:solidFill>
                <a:srgbClr val="24456C"/>
              </a:solidFill>
              <a:latin typeface="Arial"/>
              <a:ea typeface="Arial"/>
              <a:cs typeface="Arial"/>
              <a:sym typeface="Arial"/>
            </a:endParaRPr>
          </a:p>
          <a:p>
            <a:pPr indent="0" lvl="0" marL="0" marR="0" rtl="0" algn="l">
              <a:lnSpc>
                <a:spcPct val="113400"/>
              </a:lnSpc>
              <a:spcBef>
                <a:spcPts val="0"/>
              </a:spcBef>
              <a:spcAft>
                <a:spcPts val="0"/>
              </a:spcAft>
              <a:buClr>
                <a:srgbClr val="000000"/>
              </a:buClr>
              <a:buSzPts val="1400"/>
              <a:buFont typeface="Arial"/>
              <a:buNone/>
            </a:pPr>
            <a:r>
              <a:t/>
            </a:r>
            <a:endParaRPr b="0" i="0" sz="1400" u="none" cap="none" strike="noStrike">
              <a:solidFill>
                <a:srgbClr val="225870"/>
              </a:solidFill>
              <a:latin typeface="Arial"/>
              <a:ea typeface="Arial"/>
              <a:cs typeface="Arial"/>
              <a:sym typeface="Arial"/>
            </a:endParaRPr>
          </a:p>
          <a:p>
            <a:pPr indent="0" lvl="0" marL="0" marR="0" rtl="0" algn="l">
              <a:lnSpc>
                <a:spcPct val="113400"/>
              </a:lnSpc>
              <a:spcBef>
                <a:spcPts val="0"/>
              </a:spcBef>
              <a:spcAft>
                <a:spcPts val="0"/>
              </a:spcAft>
              <a:buClr>
                <a:srgbClr val="000000"/>
              </a:buClr>
              <a:buSzPts val="1400"/>
              <a:buFont typeface="Arial"/>
              <a:buNone/>
            </a:pPr>
            <a:r>
              <a:t/>
            </a:r>
            <a:endParaRPr b="0" i="0" sz="1400" u="none" cap="none" strike="noStrike">
              <a:solidFill>
                <a:srgbClr val="225870"/>
              </a:solidFill>
              <a:latin typeface="Arial"/>
              <a:ea typeface="Arial"/>
              <a:cs typeface="Arial"/>
              <a:sym typeface="Arial"/>
            </a:endParaRPr>
          </a:p>
          <a:p>
            <a:pPr indent="0" lvl="0" marL="0" marR="0" rtl="0" algn="l">
              <a:lnSpc>
                <a:spcPct val="113400"/>
              </a:lnSpc>
              <a:spcBef>
                <a:spcPts val="0"/>
              </a:spcBef>
              <a:spcAft>
                <a:spcPts val="0"/>
              </a:spcAft>
              <a:buClr>
                <a:srgbClr val="000000"/>
              </a:buClr>
              <a:buSzPts val="1400"/>
              <a:buFont typeface="Arial"/>
              <a:buNone/>
            </a:pPr>
            <a:r>
              <a:rPr b="0" i="0" lang="en" sz="1400" u="none" cap="none" strike="noStrike">
                <a:solidFill>
                  <a:srgbClr val="225870"/>
                </a:solidFill>
                <a:latin typeface="Arial"/>
                <a:ea typeface="Arial"/>
                <a:cs typeface="Arial"/>
                <a:sym typeface="Arial"/>
              </a:rPr>
              <a:t>Related Work:</a:t>
            </a:r>
            <a:endParaRPr b="0" i="0" sz="1400" u="none" cap="none" strike="noStrike">
              <a:solidFill>
                <a:srgbClr val="225870"/>
              </a:solidFill>
              <a:latin typeface="Arial"/>
              <a:ea typeface="Arial"/>
              <a:cs typeface="Arial"/>
              <a:sym typeface="Arial"/>
            </a:endParaRPr>
          </a:p>
          <a:p>
            <a:pPr indent="-152400" lvl="0" marL="152400" marR="0" rtl="0" algn="l">
              <a:lnSpc>
                <a:spcPct val="113400"/>
              </a:lnSpc>
              <a:spcBef>
                <a:spcPts val="0"/>
              </a:spcBef>
              <a:spcAft>
                <a:spcPts val="0"/>
              </a:spcAft>
              <a:buClr>
                <a:srgbClr val="225870"/>
              </a:buClr>
              <a:buSzPts val="1400"/>
              <a:buFont typeface="Arial"/>
              <a:buChar char="•"/>
            </a:pPr>
            <a:r>
              <a:rPr b="0" i="0" lang="en" sz="1400" u="none" cap="none" strike="noStrike">
                <a:solidFill>
                  <a:srgbClr val="225870"/>
                </a:solidFill>
                <a:latin typeface="Arial"/>
                <a:ea typeface="Arial"/>
                <a:cs typeface="Arial"/>
                <a:sym typeface="Arial"/>
              </a:rPr>
              <a:t> </a:t>
            </a:r>
            <a:r>
              <a:rPr lang="en" sz="1300">
                <a:solidFill>
                  <a:srgbClr val="45818E"/>
                </a:solidFill>
              </a:rPr>
              <a:t>Hate-CLIPper </a:t>
            </a:r>
            <a:r>
              <a:rPr baseline="30000" lang="en" sz="1300" u="sng">
                <a:solidFill>
                  <a:schemeClr val="hlink"/>
                </a:solidFill>
                <a:hlinkClick r:id="rId6"/>
              </a:rPr>
              <a:t>[2]</a:t>
            </a:r>
            <a:endParaRPr b="0" baseline="30000" i="0" u="none" cap="none" strike="noStrike">
              <a:solidFill>
                <a:srgbClr val="595959"/>
              </a:solidFill>
              <a:latin typeface="Arial"/>
              <a:ea typeface="Arial"/>
              <a:cs typeface="Arial"/>
              <a:sym typeface="Arial"/>
            </a:endParaRPr>
          </a:p>
          <a:p>
            <a:pPr indent="-146050" lvl="0" marL="152400" marR="0" rtl="0" algn="l">
              <a:lnSpc>
                <a:spcPct val="113400"/>
              </a:lnSpc>
              <a:spcBef>
                <a:spcPts val="0"/>
              </a:spcBef>
              <a:spcAft>
                <a:spcPts val="0"/>
              </a:spcAft>
              <a:buClr>
                <a:srgbClr val="225870"/>
              </a:buClr>
              <a:buSzPts val="1300"/>
              <a:buFont typeface="Arial"/>
              <a:buChar char="•"/>
            </a:pPr>
            <a:r>
              <a:rPr b="0" i="0" lang="en" sz="1300" u="none" cap="none" strike="noStrike">
                <a:solidFill>
                  <a:srgbClr val="225870"/>
                </a:solidFill>
                <a:latin typeface="Arial"/>
                <a:ea typeface="Arial"/>
                <a:cs typeface="Arial"/>
                <a:sym typeface="Arial"/>
              </a:rPr>
              <a:t> </a:t>
            </a:r>
            <a:r>
              <a:rPr b="1" i="0" lang="en" sz="1300" u="none" cap="none" strike="noStrike">
                <a:solidFill>
                  <a:srgbClr val="225870"/>
                </a:solidFill>
                <a:latin typeface="Arial"/>
                <a:ea typeface="Arial"/>
                <a:cs typeface="Arial"/>
                <a:sym typeface="Arial"/>
              </a:rPr>
              <a:t>Visual BERT </a:t>
            </a:r>
            <a:r>
              <a:rPr baseline="30000" i="0" lang="en" sz="1300" u="sng" cap="none" strike="noStrike">
                <a:solidFill>
                  <a:schemeClr val="hlink"/>
                </a:solidFill>
                <a:hlinkClick r:id="rId7"/>
              </a:rPr>
              <a:t>[</a:t>
            </a:r>
            <a:r>
              <a:rPr baseline="30000" lang="en" sz="1300" u="sng">
                <a:solidFill>
                  <a:schemeClr val="hlink"/>
                </a:solidFill>
                <a:hlinkClick r:id="rId8"/>
              </a:rPr>
              <a:t>3</a:t>
            </a:r>
            <a:r>
              <a:rPr baseline="30000" i="0" lang="en" sz="1300" u="sng" cap="none" strike="noStrike">
                <a:solidFill>
                  <a:schemeClr val="hlink"/>
                </a:solidFill>
                <a:hlinkClick r:id="rId9"/>
              </a:rPr>
              <a:t>]</a:t>
            </a:r>
            <a:endParaRPr b="0" baseline="30000" i="0" sz="1100" u="none" cap="none" strike="noStrike">
              <a:solidFill>
                <a:srgbClr val="595959"/>
              </a:solidFill>
              <a:latin typeface="Arial"/>
              <a:ea typeface="Arial"/>
              <a:cs typeface="Arial"/>
              <a:sym typeface="Arial"/>
            </a:endParaRPr>
          </a:p>
          <a:p>
            <a:pPr indent="-146050" lvl="0" marL="152400" marR="0" rtl="0" algn="l">
              <a:lnSpc>
                <a:spcPct val="113400"/>
              </a:lnSpc>
              <a:spcBef>
                <a:spcPts val="0"/>
              </a:spcBef>
              <a:spcAft>
                <a:spcPts val="0"/>
              </a:spcAft>
              <a:buClr>
                <a:srgbClr val="225870"/>
              </a:buClr>
              <a:buSzPts val="1300"/>
              <a:buFont typeface="Arial"/>
              <a:buChar char="•"/>
            </a:pPr>
            <a:r>
              <a:rPr b="0" i="0" lang="en" sz="1300" u="none" cap="none" strike="noStrike">
                <a:solidFill>
                  <a:srgbClr val="225870"/>
                </a:solidFill>
                <a:latin typeface="Arial"/>
                <a:ea typeface="Arial"/>
                <a:cs typeface="Arial"/>
                <a:sym typeface="Arial"/>
              </a:rPr>
              <a:t> </a:t>
            </a:r>
            <a:r>
              <a:rPr lang="en" sz="1300">
                <a:solidFill>
                  <a:srgbClr val="225870"/>
                </a:solidFill>
              </a:rPr>
              <a:t>Large Language Models</a:t>
            </a:r>
            <a:r>
              <a:rPr baseline="30000" lang="en" sz="1300" u="sng">
                <a:solidFill>
                  <a:schemeClr val="hlink"/>
                </a:solidFill>
                <a:hlinkClick r:id="rId10"/>
              </a:rPr>
              <a:t>[4]</a:t>
            </a:r>
            <a:endParaRPr b="0" baseline="30000" i="0" sz="1100" u="none" cap="none" strike="noStrike">
              <a:solidFill>
                <a:schemeClr val="dk2"/>
              </a:solidFill>
              <a:latin typeface="Arial"/>
              <a:ea typeface="Arial"/>
              <a:cs typeface="Arial"/>
              <a:sym typeface="Arial"/>
            </a:endParaRPr>
          </a:p>
        </p:txBody>
      </p:sp>
      <p:sp>
        <p:nvSpPr>
          <p:cNvPr id="275" name="Google Shape;275;p31"/>
          <p:cNvSpPr txBox="1"/>
          <p:nvPr/>
        </p:nvSpPr>
        <p:spPr>
          <a:xfrm>
            <a:off x="5400224" y="3084838"/>
            <a:ext cx="3671100" cy="832200"/>
          </a:xfrm>
          <a:prstGeom prst="rect">
            <a:avLst/>
          </a:prstGeom>
          <a:solidFill>
            <a:srgbClr val="FFFFFF">
              <a:alpha val="0"/>
            </a:srgbClr>
          </a:solidFill>
          <a:ln>
            <a:noFill/>
          </a:ln>
        </p:spPr>
        <p:txBody>
          <a:bodyPr anchorCtr="0" anchor="t" bIns="9525" lIns="23825" spcFirstLastPara="1" rIns="23825" wrap="square" tIns="9525">
            <a:spAutoFit/>
          </a:bodyPr>
          <a:lstStyle/>
          <a:p>
            <a:pPr indent="-152400" lvl="0" marL="152400" marR="0" rtl="0" algn="l">
              <a:lnSpc>
                <a:spcPct val="113400"/>
              </a:lnSpc>
              <a:spcBef>
                <a:spcPts val="0"/>
              </a:spcBef>
              <a:spcAft>
                <a:spcPts val="0"/>
              </a:spcAft>
              <a:buClr>
                <a:schemeClr val="dk1"/>
              </a:buClr>
              <a:buSzPts val="1200"/>
              <a:buFont typeface="Arial"/>
              <a:buChar char="•"/>
            </a:pPr>
            <a:r>
              <a:rPr b="0" i="0" lang="en" sz="1200" u="none" cap="none" strike="noStrike">
                <a:solidFill>
                  <a:srgbClr val="000000"/>
                </a:solidFill>
                <a:latin typeface="Arial"/>
                <a:ea typeface="Arial"/>
                <a:cs typeface="Arial"/>
                <a:sym typeface="Arial"/>
              </a:rPr>
              <a:t>Extract important features from image </a:t>
            </a:r>
            <a:endParaRPr b="0" i="0" sz="1200" u="none" cap="none" strike="noStrike">
              <a:solidFill>
                <a:srgbClr val="000000"/>
              </a:solidFill>
              <a:latin typeface="Arial"/>
              <a:ea typeface="Arial"/>
              <a:cs typeface="Arial"/>
              <a:sym typeface="Arial"/>
            </a:endParaRPr>
          </a:p>
          <a:p>
            <a:pPr indent="-152400" lvl="0" marL="152400" marR="0" rtl="0" algn="l">
              <a:lnSpc>
                <a:spcPct val="113400"/>
              </a:lnSpc>
              <a:spcBef>
                <a:spcPts val="0"/>
              </a:spcBef>
              <a:spcAft>
                <a:spcPts val="0"/>
              </a:spcAft>
              <a:buSzPts val="1200"/>
              <a:buChar char="•"/>
            </a:pPr>
            <a:r>
              <a:rPr lang="en" sz="1200"/>
              <a:t>Features are text ,object and facial data</a:t>
            </a:r>
            <a:endParaRPr sz="1200"/>
          </a:p>
          <a:p>
            <a:pPr indent="-152400" lvl="0" marL="152400" marR="0" rtl="0" algn="l">
              <a:lnSpc>
                <a:spcPct val="1134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Concat the multimodal features</a:t>
            </a:r>
            <a:endParaRPr b="0" i="0" sz="1100" u="none" cap="none" strike="noStrike">
              <a:solidFill>
                <a:srgbClr val="000000"/>
              </a:solidFill>
              <a:latin typeface="Arial"/>
              <a:ea typeface="Arial"/>
              <a:cs typeface="Arial"/>
              <a:sym typeface="Arial"/>
            </a:endParaRPr>
          </a:p>
          <a:p>
            <a:pPr indent="-152400" lvl="0" marL="152400" marR="0" rtl="0" algn="l">
              <a:lnSpc>
                <a:spcPct val="1134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Classify the meme with multimodal features input </a:t>
            </a:r>
            <a:endParaRPr b="0" i="0" sz="1100" u="none" cap="none" strike="noStrike">
              <a:solidFill>
                <a:srgbClr val="000000"/>
              </a:solidFill>
              <a:latin typeface="Arial"/>
              <a:ea typeface="Arial"/>
              <a:cs typeface="Arial"/>
              <a:sym typeface="Arial"/>
            </a:endParaRPr>
          </a:p>
        </p:txBody>
      </p:sp>
      <p:sp>
        <p:nvSpPr>
          <p:cNvPr id="276" name="Google Shape;276;p31"/>
          <p:cNvSpPr txBox="1"/>
          <p:nvPr/>
        </p:nvSpPr>
        <p:spPr>
          <a:xfrm>
            <a:off x="3501014" y="1892175"/>
            <a:ext cx="1192200" cy="7329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ctr">
              <a:lnSpc>
                <a:spcPct val="81000"/>
              </a:lnSpc>
              <a:spcBef>
                <a:spcPts val="0"/>
              </a:spcBef>
              <a:spcAft>
                <a:spcPts val="0"/>
              </a:spcAft>
              <a:buClr>
                <a:srgbClr val="000000"/>
              </a:buClr>
              <a:buSzPts val="1400"/>
              <a:buFont typeface="Arial"/>
              <a:buNone/>
            </a:pPr>
            <a:r>
              <a:rPr b="1" i="0" lang="en" u="none" cap="none" strike="noStrike">
                <a:solidFill>
                  <a:srgbClr val="212121"/>
                </a:solidFill>
                <a:latin typeface="Microsoft Yahei"/>
                <a:ea typeface="Microsoft Yahei"/>
                <a:cs typeface="Microsoft Yahei"/>
                <a:sym typeface="Microsoft Yahei"/>
              </a:rPr>
              <a:t>Motivation      &amp; Background Information</a:t>
            </a:r>
            <a:endParaRPr b="0" i="0" sz="1100" u="none" cap="none" strike="noStrike">
              <a:solidFill>
                <a:srgbClr val="000000"/>
              </a:solidFill>
              <a:latin typeface="Arial"/>
              <a:ea typeface="Arial"/>
              <a:cs typeface="Arial"/>
              <a:sym typeface="Arial"/>
            </a:endParaRPr>
          </a:p>
        </p:txBody>
      </p:sp>
      <p:sp>
        <p:nvSpPr>
          <p:cNvPr id="277" name="Google Shape;277;p31"/>
          <p:cNvSpPr txBox="1"/>
          <p:nvPr/>
        </p:nvSpPr>
        <p:spPr>
          <a:xfrm>
            <a:off x="4583335" y="2755463"/>
            <a:ext cx="802200" cy="2091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400" u="none" cap="none" strike="noStrike">
                <a:solidFill>
                  <a:srgbClr val="000000"/>
                </a:solidFill>
                <a:latin typeface="Microsoft Yahei"/>
                <a:ea typeface="Microsoft Yahei"/>
                <a:cs typeface="Microsoft Yahei"/>
                <a:sym typeface="Microsoft Yahei"/>
              </a:rPr>
              <a:t>Method</a:t>
            </a:r>
            <a:endParaRPr b="0" i="0" sz="800" u="none" cap="none" strike="noStrike">
              <a:solidFill>
                <a:schemeClr val="dk1"/>
              </a:solidFill>
              <a:latin typeface="Calibri"/>
              <a:ea typeface="Calibri"/>
              <a:cs typeface="Calibri"/>
              <a:sym typeface="Calibri"/>
            </a:endParaRPr>
          </a:p>
        </p:txBody>
      </p:sp>
      <p:sp>
        <p:nvSpPr>
          <p:cNvPr id="278" name="Google Shape;278;p31"/>
          <p:cNvSpPr/>
          <p:nvPr/>
        </p:nvSpPr>
        <p:spPr>
          <a:xfrm>
            <a:off x="4602713" y="-119685"/>
            <a:ext cx="912228" cy="1772765"/>
          </a:xfrm>
          <a:custGeom>
            <a:rect b="b" l="l" r="r" t="t"/>
            <a:pathLst>
              <a:path extrusionOk="0" h="2363686" w="1216304">
                <a:moveTo>
                  <a:pt x="1216305" y="0"/>
                </a:moveTo>
                <a:cubicBezTo>
                  <a:pt x="27890" y="0"/>
                  <a:pt x="27890" y="2363686"/>
                  <a:pt x="0" y="2363686"/>
                </a:cubicBezTo>
              </a:path>
            </a:pathLst>
          </a:cu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9" name="Google Shape;279;p31"/>
          <p:cNvSpPr/>
          <p:nvPr/>
        </p:nvSpPr>
        <p:spPr>
          <a:xfrm>
            <a:off x="3993065" y="2843850"/>
            <a:ext cx="460846" cy="2290318"/>
          </a:xfrm>
          <a:custGeom>
            <a:rect b="b" l="l" r="r" t="t"/>
            <a:pathLst>
              <a:path extrusionOk="0" h="3225800" w="5120513">
                <a:moveTo>
                  <a:pt x="0" y="3225800"/>
                </a:moveTo>
                <a:cubicBezTo>
                  <a:pt x="2591092" y="3225800"/>
                  <a:pt x="2591092" y="0"/>
                  <a:pt x="5120513" y="0"/>
                </a:cubicBezTo>
              </a:path>
            </a:pathLst>
          </a:cu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31"/>
          <p:cNvSpPr/>
          <p:nvPr/>
        </p:nvSpPr>
        <p:spPr>
          <a:xfrm>
            <a:off x="5370100" y="2499675"/>
            <a:ext cx="3583985" cy="421417"/>
          </a:xfrm>
          <a:custGeom>
            <a:rect b="b" l="l" r="r" t="t"/>
            <a:pathLst>
              <a:path extrusionOk="0" h="1937550" w="4508157">
                <a:moveTo>
                  <a:pt x="0" y="0"/>
                </a:moveTo>
                <a:cubicBezTo>
                  <a:pt x="2254085" y="0"/>
                  <a:pt x="2254085" y="1937550"/>
                  <a:pt x="4508157" y="1937550"/>
                </a:cubicBezTo>
              </a:path>
            </a:pathLst>
          </a:cu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31"/>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8" name="Shape 1138"/>
        <p:cNvGrpSpPr/>
        <p:nvPr/>
      </p:nvGrpSpPr>
      <p:grpSpPr>
        <a:xfrm>
          <a:off x="0" y="0"/>
          <a:ext cx="0" cy="0"/>
          <a:chOff x="0" y="0"/>
          <a:chExt cx="0" cy="0"/>
        </a:xfrm>
      </p:grpSpPr>
      <p:grpSp>
        <p:nvGrpSpPr>
          <p:cNvPr id="1139" name="Google Shape;1139;p76"/>
          <p:cNvGrpSpPr/>
          <p:nvPr/>
        </p:nvGrpSpPr>
        <p:grpSpPr>
          <a:xfrm>
            <a:off x="0" y="0"/>
            <a:ext cx="9144001" cy="5143500"/>
            <a:chOff x="0" y="0"/>
            <a:chExt cx="12192001" cy="6858000"/>
          </a:xfrm>
        </p:grpSpPr>
        <p:pic>
          <p:nvPicPr>
            <p:cNvPr id="1140" name="Google Shape;1140;p7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41" name="Google Shape;1141;p7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42" name="Google Shape;1142;p7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43" name="Google Shape;1143;p7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44" name="Google Shape;1144;p7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45" name="Google Shape;1145;p7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146" name="Google Shape;1146;p7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147" name="Google Shape;1147;p7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48" name="Google Shape;1148;p76"/>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a:t>
            </a:r>
            <a:r>
              <a:rPr lang="en" sz="5400">
                <a:solidFill>
                  <a:srgbClr val="BDBDBD"/>
                </a:solidFill>
                <a:latin typeface="Impact"/>
                <a:ea typeface="Impact"/>
                <a:cs typeface="Impact"/>
                <a:sym typeface="Impact"/>
              </a:rPr>
              <a:t>4</a:t>
            </a:r>
            <a:endParaRPr b="0" i="0" sz="800" u="none" cap="none" strike="noStrike">
              <a:solidFill>
                <a:schemeClr val="dk1"/>
              </a:solidFill>
              <a:latin typeface="Calibri"/>
              <a:ea typeface="Calibri"/>
              <a:cs typeface="Calibri"/>
              <a:sym typeface="Calibri"/>
            </a:endParaRPr>
          </a:p>
        </p:txBody>
      </p:sp>
      <p:sp>
        <p:nvSpPr>
          <p:cNvPr id="1149" name="Google Shape;1149;p76"/>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50" name="Google Shape;1150;p76"/>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1151" name="Google Shape;1151;p76"/>
          <p:cNvPicPr preferRelativeResize="0"/>
          <p:nvPr/>
        </p:nvPicPr>
        <p:blipFill rotWithShape="1">
          <a:blip r:embed="rId4">
            <a:alphaModFix/>
          </a:blip>
          <a:srcRect b="0" l="0" r="0" t="0"/>
          <a:stretch/>
        </p:blipFill>
        <p:spPr>
          <a:xfrm>
            <a:off x="4829308" y="1134589"/>
            <a:ext cx="3571875" cy="2678906"/>
          </a:xfrm>
          <a:prstGeom prst="rect">
            <a:avLst/>
          </a:prstGeom>
          <a:noFill/>
          <a:ln>
            <a:noFill/>
          </a:ln>
        </p:spPr>
      </p:pic>
      <p:sp>
        <p:nvSpPr>
          <p:cNvPr id="1152" name="Google Shape;1152;p76"/>
          <p:cNvSpPr txBox="1"/>
          <p:nvPr/>
        </p:nvSpPr>
        <p:spPr>
          <a:xfrm>
            <a:off x="1104900" y="2643188"/>
            <a:ext cx="32400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Timeline</a:t>
            </a:r>
            <a:endParaRPr b="0" i="0" sz="800" u="none" cap="none" strike="noStrike">
              <a:solidFill>
                <a:schemeClr val="dk1"/>
              </a:solidFill>
              <a:latin typeface="Calibri"/>
              <a:ea typeface="Calibri"/>
              <a:cs typeface="Calibri"/>
              <a:sym typeface="Calibri"/>
            </a:endParaRPr>
          </a:p>
        </p:txBody>
      </p:sp>
      <p:sp>
        <p:nvSpPr>
          <p:cNvPr id="1153" name="Google Shape;1153;p76"/>
          <p:cNvSpPr txBox="1"/>
          <p:nvPr>
            <p:ph idx="12" type="sldNum"/>
          </p:nvPr>
        </p:nvSpPr>
        <p:spPr>
          <a:xfrm>
            <a:off x="7376888" y="4708875"/>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grpSp>
        <p:nvGrpSpPr>
          <p:cNvPr id="1158" name="Google Shape;1158;p77"/>
          <p:cNvGrpSpPr/>
          <p:nvPr/>
        </p:nvGrpSpPr>
        <p:grpSpPr>
          <a:xfrm>
            <a:off x="0" y="0"/>
            <a:ext cx="9144001" cy="5143500"/>
            <a:chOff x="0" y="0"/>
            <a:chExt cx="12192001" cy="6858000"/>
          </a:xfrm>
        </p:grpSpPr>
        <p:pic>
          <p:nvPicPr>
            <p:cNvPr id="1159" name="Google Shape;1159;p7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60" name="Google Shape;1160;p7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61" name="Google Shape;1161;p7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62" name="Google Shape;1162;p7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63" name="Google Shape;1163;p7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64" name="Google Shape;1164;p7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165" name="Google Shape;1165;p7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166" name="Google Shape;1166;p7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67" name="Google Shape;1167;p77"/>
          <p:cNvSpPr txBox="1"/>
          <p:nvPr/>
        </p:nvSpPr>
        <p:spPr>
          <a:xfrm>
            <a:off x="392025" y="333863"/>
            <a:ext cx="7744500" cy="412800"/>
          </a:xfrm>
          <a:prstGeom prst="rect">
            <a:avLst/>
          </a:prstGeom>
          <a:noFill/>
          <a:ln>
            <a:noFill/>
          </a:ln>
        </p:spPr>
        <p:txBody>
          <a:bodyPr anchorCtr="0" anchor="t" bIns="68575" lIns="68575" spcFirstLastPara="1" rIns="68575" wrap="square" tIns="68575">
            <a:spAutoFit/>
          </a:bodyPr>
          <a:lstStyle/>
          <a:p>
            <a:pPr indent="0" lvl="0" marL="0" rtl="0" algn="l">
              <a:lnSpc>
                <a:spcPct val="81000"/>
              </a:lnSpc>
              <a:spcBef>
                <a:spcPts val="0"/>
              </a:spcBef>
              <a:spcAft>
                <a:spcPts val="0"/>
              </a:spcAft>
              <a:buClr>
                <a:schemeClr val="dk1"/>
              </a:buClr>
              <a:buSzPts val="2100"/>
              <a:buFont typeface="Arial"/>
              <a:buNone/>
            </a:pPr>
            <a:r>
              <a:rPr b="1" lang="en" sz="2200">
                <a:solidFill>
                  <a:srgbClr val="225870"/>
                </a:solidFill>
                <a:latin typeface="Microsoft Yahei"/>
                <a:ea typeface="Microsoft Yahei"/>
                <a:cs typeface="Microsoft Yahei"/>
                <a:sym typeface="Microsoft Yahei"/>
              </a:rPr>
              <a:t>Timeline</a:t>
            </a:r>
            <a:endParaRPr b="1" sz="2200">
              <a:solidFill>
                <a:srgbClr val="225870"/>
              </a:solidFill>
              <a:latin typeface="Microsoft Yahei"/>
              <a:ea typeface="Microsoft Yahei"/>
              <a:cs typeface="Microsoft Yahei"/>
              <a:sym typeface="Microsoft Yahei"/>
            </a:endParaRPr>
          </a:p>
        </p:txBody>
      </p:sp>
      <p:sp>
        <p:nvSpPr>
          <p:cNvPr id="1168" name="Google Shape;1168;p77"/>
          <p:cNvSpPr txBox="1"/>
          <p:nvPr/>
        </p:nvSpPr>
        <p:spPr>
          <a:xfrm>
            <a:off x="392025" y="904775"/>
            <a:ext cx="8472600" cy="3649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Phase 1: Research and Literature Review </a:t>
            </a:r>
            <a:r>
              <a:rPr b="1" lang="en" sz="1100">
                <a:solidFill>
                  <a:schemeClr val="dk1"/>
                </a:solidFill>
                <a:highlight>
                  <a:srgbClr val="D9EAD3"/>
                </a:highlight>
              </a:rPr>
              <a:t>(July - mid Aug)</a:t>
            </a:r>
            <a:br>
              <a:rPr b="1" lang="en" sz="1100">
                <a:solidFill>
                  <a:schemeClr val="dk1"/>
                </a:solidFill>
              </a:rPr>
            </a:br>
            <a:r>
              <a:rPr lang="en" sz="1100">
                <a:solidFill>
                  <a:schemeClr val="dk1"/>
                </a:solidFill>
              </a:rPr>
              <a:t>Conduct a comprehensive review of existing literature and current models for hateful meme detection. Analysed about it and understands the working and the shortcomings of all the related works in this field.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Phase 2: Dataset Collection and Preprocessing </a:t>
            </a:r>
            <a:r>
              <a:rPr b="1" lang="en" sz="1100">
                <a:solidFill>
                  <a:schemeClr val="dk1"/>
                </a:solidFill>
                <a:highlight>
                  <a:srgbClr val="D9EAD3"/>
                </a:highlight>
              </a:rPr>
              <a:t>(mid Aug - mid Sep)</a:t>
            </a:r>
            <a:br>
              <a:rPr b="1" lang="en" sz="1100">
                <a:solidFill>
                  <a:schemeClr val="dk1"/>
                </a:solidFill>
              </a:rPr>
            </a:br>
            <a:r>
              <a:rPr lang="en" sz="1100">
                <a:solidFill>
                  <a:schemeClr val="dk1"/>
                </a:solidFill>
              </a:rPr>
              <a:t>Gather and preprocess datasets, including labeled examples of hateful memes and related content. Finding datasets was really complex tasks as very limited no of datasets are available for this task.</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Phase 3: Model Development and Evaluation </a:t>
            </a:r>
            <a:r>
              <a:rPr b="1" lang="en" sz="1100">
                <a:solidFill>
                  <a:schemeClr val="dk1"/>
                </a:solidFill>
                <a:highlight>
                  <a:srgbClr val="D9EAD3"/>
                </a:highlight>
              </a:rPr>
              <a:t>(mid Sep -Oct)</a:t>
            </a:r>
            <a:br>
              <a:rPr b="1" lang="en" sz="1100">
                <a:solidFill>
                  <a:schemeClr val="dk1"/>
                </a:solidFill>
                <a:highlight>
                  <a:srgbClr val="D9EAD3"/>
                </a:highlight>
              </a:rPr>
            </a:br>
            <a:r>
              <a:rPr lang="en" sz="1100">
                <a:solidFill>
                  <a:schemeClr val="dk1"/>
                </a:solidFill>
              </a:rPr>
              <a:t>We developed Pipeline 1 for feature extraction, resulting in the final preprocessed dataset. This dataset was then utilized in Pipeline 2, where it was trained using three models: RoBERTa, Qwen, and BERT. Additionally, Pipeline 3 was also designed as a second method to train Qwen2-VL-7B Instruct on both the datasets and images.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Phase 4: Final Model Optimization </a:t>
            </a:r>
            <a:r>
              <a:rPr b="1" lang="en" sz="1100">
                <a:solidFill>
                  <a:schemeClr val="dk1"/>
                </a:solidFill>
                <a:highlight>
                  <a:srgbClr val="D9EAD3"/>
                </a:highlight>
              </a:rPr>
              <a:t>(end Oct)</a:t>
            </a:r>
            <a:br>
              <a:rPr b="1" lang="en" sz="1100">
                <a:solidFill>
                  <a:schemeClr val="dk1"/>
                </a:solidFill>
              </a:rPr>
            </a:br>
            <a:r>
              <a:rPr lang="en" sz="1100">
                <a:solidFill>
                  <a:schemeClr val="dk1"/>
                </a:solidFill>
              </a:rPr>
              <a:t>The outputs from the three models (RoBERTa, Qwen, and BERT) were combined using a Voting Ensemble model to classify memes.</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sz="1100">
                <a:solidFill>
                  <a:schemeClr val="dk1"/>
                </a:solidFill>
              </a:rPr>
              <a:t>Phase 5: Documentation and Reporting </a:t>
            </a:r>
            <a:r>
              <a:rPr b="1" lang="en" sz="1100">
                <a:solidFill>
                  <a:schemeClr val="dk1"/>
                </a:solidFill>
                <a:highlight>
                  <a:srgbClr val="D9EAD3"/>
                </a:highlight>
              </a:rPr>
              <a:t>(Starting Nov))</a:t>
            </a:r>
            <a:br>
              <a:rPr b="1" lang="en" sz="1100">
                <a:solidFill>
                  <a:schemeClr val="dk1"/>
                </a:solidFill>
              </a:rPr>
            </a:br>
            <a:r>
              <a:rPr lang="en" sz="1100">
                <a:solidFill>
                  <a:schemeClr val="dk1"/>
                </a:solidFill>
              </a:rPr>
              <a:t>Compile findings, document methodologies, and prepare a final report and work on the future scope if implemented successfully whatever we wanted to achieve.</a:t>
            </a:r>
            <a:endParaRPr sz="1200"/>
          </a:p>
        </p:txBody>
      </p:sp>
      <p:sp>
        <p:nvSpPr>
          <p:cNvPr id="1169" name="Google Shape;1169;p77"/>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3" name="Shape 1173"/>
        <p:cNvGrpSpPr/>
        <p:nvPr/>
      </p:nvGrpSpPr>
      <p:grpSpPr>
        <a:xfrm>
          <a:off x="0" y="0"/>
          <a:ext cx="0" cy="0"/>
          <a:chOff x="0" y="0"/>
          <a:chExt cx="0" cy="0"/>
        </a:xfrm>
      </p:grpSpPr>
      <p:grpSp>
        <p:nvGrpSpPr>
          <p:cNvPr id="1174" name="Google Shape;1174;p78"/>
          <p:cNvGrpSpPr/>
          <p:nvPr/>
        </p:nvGrpSpPr>
        <p:grpSpPr>
          <a:xfrm>
            <a:off x="0" y="0"/>
            <a:ext cx="9144001" cy="5143500"/>
            <a:chOff x="0" y="0"/>
            <a:chExt cx="12192001" cy="6858000"/>
          </a:xfrm>
        </p:grpSpPr>
        <p:pic>
          <p:nvPicPr>
            <p:cNvPr id="1175" name="Google Shape;1175;p7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76" name="Google Shape;1176;p7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77" name="Google Shape;1177;p7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78" name="Google Shape;1178;p7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79" name="Google Shape;1179;p7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80" name="Google Shape;1180;p7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181" name="Google Shape;1181;p7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182" name="Google Shape;1182;p7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183" name="Google Shape;1183;p78"/>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a:t>
            </a:r>
            <a:r>
              <a:rPr lang="en" sz="5400">
                <a:solidFill>
                  <a:srgbClr val="BDBDBD"/>
                </a:solidFill>
                <a:latin typeface="Impact"/>
                <a:ea typeface="Impact"/>
                <a:cs typeface="Impact"/>
                <a:sym typeface="Impact"/>
              </a:rPr>
              <a:t>5</a:t>
            </a:r>
            <a:endParaRPr b="0" i="0" sz="800" u="none" cap="none" strike="noStrike">
              <a:solidFill>
                <a:schemeClr val="dk1"/>
              </a:solidFill>
              <a:latin typeface="Calibri"/>
              <a:ea typeface="Calibri"/>
              <a:cs typeface="Calibri"/>
              <a:sym typeface="Calibri"/>
            </a:endParaRPr>
          </a:p>
        </p:txBody>
      </p:sp>
      <p:sp>
        <p:nvSpPr>
          <p:cNvPr id="1184" name="Google Shape;1184;p78"/>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85" name="Google Shape;1185;p78"/>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86" name="Google Shape;1186;p78"/>
          <p:cNvSpPr txBox="1"/>
          <p:nvPr/>
        </p:nvSpPr>
        <p:spPr>
          <a:xfrm>
            <a:off x="1104900" y="2643188"/>
            <a:ext cx="3240000" cy="309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200">
                <a:solidFill>
                  <a:srgbClr val="134F5C"/>
                </a:solidFill>
                <a:highlight>
                  <a:srgbClr val="FFFFFF"/>
                </a:highlight>
                <a:latin typeface="Microsoft Yahei"/>
                <a:ea typeface="Microsoft Yahei"/>
                <a:cs typeface="Microsoft Yahei"/>
                <a:sym typeface="Microsoft Yahei"/>
              </a:rPr>
              <a:t>Deliverable</a:t>
            </a:r>
            <a:endParaRPr b="1" i="0" sz="2200" u="none" cap="none" strike="noStrike">
              <a:solidFill>
                <a:srgbClr val="134F5C"/>
              </a:solidFill>
              <a:latin typeface="Microsoft Yahei"/>
              <a:ea typeface="Microsoft Yahei"/>
              <a:cs typeface="Microsoft Yahei"/>
              <a:sym typeface="Microsoft Yahei"/>
            </a:endParaRPr>
          </a:p>
        </p:txBody>
      </p:sp>
      <p:sp>
        <p:nvSpPr>
          <p:cNvPr id="1187" name="Google Shape;1187;p78"/>
          <p:cNvSpPr txBox="1"/>
          <p:nvPr>
            <p:ph idx="12" type="sldNum"/>
          </p:nvPr>
        </p:nvSpPr>
        <p:spPr>
          <a:xfrm>
            <a:off x="7376888" y="4708875"/>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188" name="Google Shape;1188;p78"/>
          <p:cNvPicPr preferRelativeResize="0"/>
          <p:nvPr/>
        </p:nvPicPr>
        <p:blipFill>
          <a:blip r:embed="rId4">
            <a:alphaModFix/>
          </a:blip>
          <a:stretch>
            <a:fillRect/>
          </a:stretch>
        </p:blipFill>
        <p:spPr>
          <a:xfrm>
            <a:off x="4230297" y="939447"/>
            <a:ext cx="3981125" cy="29875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grpSp>
        <p:nvGrpSpPr>
          <p:cNvPr id="1193" name="Google Shape;1193;p79"/>
          <p:cNvGrpSpPr/>
          <p:nvPr/>
        </p:nvGrpSpPr>
        <p:grpSpPr>
          <a:xfrm>
            <a:off x="0" y="0"/>
            <a:ext cx="9144001" cy="5143500"/>
            <a:chOff x="0" y="0"/>
            <a:chExt cx="12192001" cy="6858000"/>
          </a:xfrm>
        </p:grpSpPr>
        <p:pic>
          <p:nvPicPr>
            <p:cNvPr id="1194" name="Google Shape;1194;p7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195" name="Google Shape;1195;p7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196" name="Google Shape;1196;p7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197" name="Google Shape;1197;p7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198" name="Google Shape;1198;p7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199" name="Google Shape;1199;p7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00" name="Google Shape;1200;p7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01" name="Google Shape;1201;p7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02" name="Google Shape;1202;p79"/>
          <p:cNvSpPr txBox="1"/>
          <p:nvPr/>
        </p:nvSpPr>
        <p:spPr>
          <a:xfrm>
            <a:off x="392025" y="486263"/>
            <a:ext cx="7744500" cy="425400"/>
          </a:xfrm>
          <a:prstGeom prst="rect">
            <a:avLst/>
          </a:prstGeom>
          <a:noFill/>
          <a:ln>
            <a:noFill/>
          </a:ln>
        </p:spPr>
        <p:txBody>
          <a:bodyPr anchorCtr="0" anchor="t" bIns="68575" lIns="68575" spcFirstLastPara="1" rIns="68575" wrap="square" tIns="68575">
            <a:spAutoFit/>
          </a:bodyPr>
          <a:lstStyle/>
          <a:p>
            <a:pPr indent="0" lvl="0" marL="0" rtl="0" algn="l">
              <a:lnSpc>
                <a:spcPct val="81000"/>
              </a:lnSpc>
              <a:spcBef>
                <a:spcPts val="0"/>
              </a:spcBef>
              <a:spcAft>
                <a:spcPts val="0"/>
              </a:spcAft>
              <a:buClr>
                <a:schemeClr val="dk1"/>
              </a:buClr>
              <a:buSzPts val="2100"/>
              <a:buFont typeface="Arial"/>
              <a:buNone/>
            </a:pPr>
            <a:r>
              <a:rPr b="1" lang="en" sz="2300">
                <a:solidFill>
                  <a:srgbClr val="134F5C"/>
                </a:solidFill>
                <a:highlight>
                  <a:srgbClr val="FFFFFF"/>
                </a:highlight>
                <a:latin typeface="Microsoft Yahei"/>
                <a:ea typeface="Microsoft Yahei"/>
                <a:cs typeface="Microsoft Yahei"/>
                <a:sym typeface="Microsoft Yahei"/>
              </a:rPr>
              <a:t>Deliverable</a:t>
            </a:r>
            <a:endParaRPr b="1" sz="2200">
              <a:solidFill>
                <a:srgbClr val="225870"/>
              </a:solidFill>
              <a:latin typeface="Microsoft Yahei"/>
              <a:ea typeface="Microsoft Yahei"/>
              <a:cs typeface="Microsoft Yahei"/>
              <a:sym typeface="Microsoft Yahei"/>
            </a:endParaRPr>
          </a:p>
        </p:txBody>
      </p:sp>
      <p:sp>
        <p:nvSpPr>
          <p:cNvPr id="1203" name="Google Shape;1203;p79"/>
          <p:cNvSpPr txBox="1"/>
          <p:nvPr/>
        </p:nvSpPr>
        <p:spPr>
          <a:xfrm>
            <a:off x="392025" y="1133375"/>
            <a:ext cx="8668500" cy="3078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Platform for hateful Meme Detection </a:t>
            </a:r>
            <a:endParaRPr sz="1200"/>
          </a:p>
        </p:txBody>
      </p:sp>
      <p:sp>
        <p:nvSpPr>
          <p:cNvPr id="1204" name="Google Shape;1204;p7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grpSp>
        <p:nvGrpSpPr>
          <p:cNvPr id="1209" name="Google Shape;1209;p80"/>
          <p:cNvGrpSpPr/>
          <p:nvPr/>
        </p:nvGrpSpPr>
        <p:grpSpPr>
          <a:xfrm>
            <a:off x="0" y="0"/>
            <a:ext cx="9144001" cy="5143500"/>
            <a:chOff x="0" y="0"/>
            <a:chExt cx="12192001" cy="6858000"/>
          </a:xfrm>
        </p:grpSpPr>
        <p:pic>
          <p:nvPicPr>
            <p:cNvPr id="1210" name="Google Shape;1210;p8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11" name="Google Shape;1211;p8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12" name="Google Shape;1212;p8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13" name="Google Shape;1213;p8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14" name="Google Shape;1214;p8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15" name="Google Shape;1215;p8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16" name="Google Shape;1216;p8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17" name="Google Shape;1217;p8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18" name="Google Shape;1218;p80"/>
          <p:cNvSpPr txBox="1"/>
          <p:nvPr/>
        </p:nvSpPr>
        <p:spPr>
          <a:xfrm>
            <a:off x="424650" y="247013"/>
            <a:ext cx="7744500" cy="425400"/>
          </a:xfrm>
          <a:prstGeom prst="rect">
            <a:avLst/>
          </a:prstGeom>
          <a:noFill/>
          <a:ln>
            <a:noFill/>
          </a:ln>
        </p:spPr>
        <p:txBody>
          <a:bodyPr anchorCtr="0" anchor="t" bIns="68575" lIns="68575" spcFirstLastPara="1" rIns="68575" wrap="square" tIns="68575">
            <a:spAutoFit/>
          </a:bodyPr>
          <a:lstStyle/>
          <a:p>
            <a:pPr indent="0" lvl="0" marL="0" rtl="0" algn="ctr">
              <a:lnSpc>
                <a:spcPct val="81000"/>
              </a:lnSpc>
              <a:spcBef>
                <a:spcPts val="0"/>
              </a:spcBef>
              <a:spcAft>
                <a:spcPts val="0"/>
              </a:spcAft>
              <a:buClr>
                <a:schemeClr val="dk1"/>
              </a:buClr>
              <a:buSzPts val="2100"/>
              <a:buFont typeface="Arial"/>
              <a:buNone/>
            </a:pPr>
            <a:r>
              <a:rPr b="1" lang="en" sz="2300">
                <a:solidFill>
                  <a:srgbClr val="134F5C"/>
                </a:solidFill>
                <a:highlight>
                  <a:srgbClr val="FFFFFF"/>
                </a:highlight>
                <a:latin typeface="Microsoft Yahei"/>
                <a:ea typeface="Microsoft Yahei"/>
                <a:cs typeface="Microsoft Yahei"/>
                <a:sym typeface="Microsoft Yahei"/>
              </a:rPr>
              <a:t>User Interface of Our Model</a:t>
            </a:r>
            <a:endParaRPr b="1" sz="2200">
              <a:solidFill>
                <a:srgbClr val="225870"/>
              </a:solidFill>
              <a:latin typeface="Microsoft Yahei"/>
              <a:ea typeface="Microsoft Yahei"/>
              <a:cs typeface="Microsoft Yahei"/>
              <a:sym typeface="Microsoft Yahei"/>
            </a:endParaRPr>
          </a:p>
        </p:txBody>
      </p:sp>
      <p:sp>
        <p:nvSpPr>
          <p:cNvPr id="1219" name="Google Shape;1219;p80"/>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20" name="Google Shape;1220;p80"/>
          <p:cNvPicPr preferRelativeResize="0"/>
          <p:nvPr/>
        </p:nvPicPr>
        <p:blipFill>
          <a:blip r:embed="rId4">
            <a:alphaModFix/>
          </a:blip>
          <a:stretch>
            <a:fillRect/>
          </a:stretch>
        </p:blipFill>
        <p:spPr>
          <a:xfrm>
            <a:off x="0" y="981000"/>
            <a:ext cx="9144003" cy="3657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grpSp>
        <p:nvGrpSpPr>
          <p:cNvPr id="1225" name="Google Shape;1225;p81"/>
          <p:cNvGrpSpPr/>
          <p:nvPr/>
        </p:nvGrpSpPr>
        <p:grpSpPr>
          <a:xfrm>
            <a:off x="0" y="0"/>
            <a:ext cx="9144001" cy="5143500"/>
            <a:chOff x="0" y="0"/>
            <a:chExt cx="12192001" cy="6858000"/>
          </a:xfrm>
        </p:grpSpPr>
        <p:pic>
          <p:nvPicPr>
            <p:cNvPr id="1226" name="Google Shape;1226;p8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27" name="Google Shape;1227;p8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28" name="Google Shape;1228;p8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29" name="Google Shape;1229;p8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30" name="Google Shape;1230;p8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31" name="Google Shape;1231;p8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32" name="Google Shape;1232;p8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33" name="Google Shape;1233;p8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34" name="Google Shape;1234;p81"/>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35" name="Google Shape;1235;p81"/>
          <p:cNvPicPr preferRelativeResize="0"/>
          <p:nvPr/>
        </p:nvPicPr>
        <p:blipFill>
          <a:blip r:embed="rId4">
            <a:alphaModFix/>
          </a:blip>
          <a:stretch>
            <a:fillRect/>
          </a:stretch>
        </p:blipFill>
        <p:spPr>
          <a:xfrm>
            <a:off x="0" y="499650"/>
            <a:ext cx="9144003" cy="4101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grpSp>
        <p:nvGrpSpPr>
          <p:cNvPr id="1240" name="Google Shape;1240;p82"/>
          <p:cNvGrpSpPr/>
          <p:nvPr/>
        </p:nvGrpSpPr>
        <p:grpSpPr>
          <a:xfrm>
            <a:off x="0" y="0"/>
            <a:ext cx="9144001" cy="5143500"/>
            <a:chOff x="0" y="0"/>
            <a:chExt cx="12192001" cy="6858000"/>
          </a:xfrm>
        </p:grpSpPr>
        <p:pic>
          <p:nvPicPr>
            <p:cNvPr id="1241" name="Google Shape;1241;p8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42" name="Google Shape;1242;p8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43" name="Google Shape;1243;p8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44" name="Google Shape;1244;p8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45" name="Google Shape;1245;p8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46" name="Google Shape;1246;p8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47" name="Google Shape;1247;p8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48" name="Google Shape;1248;p8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49" name="Google Shape;1249;p8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50" name="Google Shape;1250;p82"/>
          <p:cNvPicPr preferRelativeResize="0"/>
          <p:nvPr/>
        </p:nvPicPr>
        <p:blipFill>
          <a:blip r:embed="rId4">
            <a:alphaModFix/>
          </a:blip>
          <a:stretch>
            <a:fillRect/>
          </a:stretch>
        </p:blipFill>
        <p:spPr>
          <a:xfrm>
            <a:off x="0" y="537675"/>
            <a:ext cx="9144003" cy="407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4" name="Shape 1254"/>
        <p:cNvGrpSpPr/>
        <p:nvPr/>
      </p:nvGrpSpPr>
      <p:grpSpPr>
        <a:xfrm>
          <a:off x="0" y="0"/>
          <a:ext cx="0" cy="0"/>
          <a:chOff x="0" y="0"/>
          <a:chExt cx="0" cy="0"/>
        </a:xfrm>
      </p:grpSpPr>
      <p:grpSp>
        <p:nvGrpSpPr>
          <p:cNvPr id="1255" name="Google Shape;1255;p83"/>
          <p:cNvGrpSpPr/>
          <p:nvPr/>
        </p:nvGrpSpPr>
        <p:grpSpPr>
          <a:xfrm>
            <a:off x="0" y="0"/>
            <a:ext cx="9144001" cy="5143500"/>
            <a:chOff x="0" y="0"/>
            <a:chExt cx="12192001" cy="6858000"/>
          </a:xfrm>
        </p:grpSpPr>
        <p:pic>
          <p:nvPicPr>
            <p:cNvPr id="1256" name="Google Shape;1256;p8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57" name="Google Shape;1257;p8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58" name="Google Shape;1258;p8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59" name="Google Shape;1259;p8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60" name="Google Shape;1260;p8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61" name="Google Shape;1261;p8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62" name="Google Shape;1262;p8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63" name="Google Shape;1263;p8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64" name="Google Shape;1264;p83"/>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a:t>
            </a:r>
            <a:r>
              <a:rPr lang="en" sz="5400">
                <a:solidFill>
                  <a:srgbClr val="BDBDBD"/>
                </a:solidFill>
                <a:latin typeface="Impact"/>
                <a:ea typeface="Impact"/>
                <a:cs typeface="Impact"/>
                <a:sym typeface="Impact"/>
              </a:rPr>
              <a:t>6</a:t>
            </a:r>
            <a:endParaRPr b="0" i="0" sz="800" u="none" cap="none" strike="noStrike">
              <a:solidFill>
                <a:schemeClr val="dk1"/>
              </a:solidFill>
              <a:latin typeface="Calibri"/>
              <a:ea typeface="Calibri"/>
              <a:cs typeface="Calibri"/>
              <a:sym typeface="Calibri"/>
            </a:endParaRPr>
          </a:p>
        </p:txBody>
      </p:sp>
      <p:sp>
        <p:nvSpPr>
          <p:cNvPr id="1265" name="Google Shape;1265;p83"/>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66" name="Google Shape;1266;p83"/>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67" name="Google Shape;1267;p83"/>
          <p:cNvSpPr txBox="1"/>
          <p:nvPr/>
        </p:nvSpPr>
        <p:spPr>
          <a:xfrm>
            <a:off x="1104900" y="2643200"/>
            <a:ext cx="35298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Challenge</a:t>
            </a:r>
            <a:r>
              <a:rPr b="1" lang="en" sz="2100">
                <a:solidFill>
                  <a:srgbClr val="225870"/>
                </a:solidFill>
                <a:latin typeface="Microsoft Yahei"/>
                <a:ea typeface="Microsoft Yahei"/>
                <a:cs typeface="Microsoft Yahei"/>
                <a:sym typeface="Microsoft Yahei"/>
              </a:rPr>
              <a:t>s/Research Gap</a:t>
            </a:r>
            <a:endParaRPr b="0" i="0" sz="800" u="none" cap="none" strike="noStrike">
              <a:solidFill>
                <a:schemeClr val="dk1"/>
              </a:solidFill>
              <a:latin typeface="Calibri"/>
              <a:ea typeface="Calibri"/>
              <a:cs typeface="Calibri"/>
              <a:sym typeface="Calibri"/>
            </a:endParaRPr>
          </a:p>
        </p:txBody>
      </p:sp>
      <p:sp>
        <p:nvSpPr>
          <p:cNvPr id="1268" name="Google Shape;1268;p83"/>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69" name="Google Shape;1269;p83"/>
          <p:cNvPicPr preferRelativeResize="0"/>
          <p:nvPr/>
        </p:nvPicPr>
        <p:blipFill>
          <a:blip r:embed="rId4">
            <a:alphaModFix/>
          </a:blip>
          <a:stretch>
            <a:fillRect/>
          </a:stretch>
        </p:blipFill>
        <p:spPr>
          <a:xfrm>
            <a:off x="5116650" y="949200"/>
            <a:ext cx="3164400" cy="327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3" name="Shape 1273"/>
        <p:cNvGrpSpPr/>
        <p:nvPr/>
      </p:nvGrpSpPr>
      <p:grpSpPr>
        <a:xfrm>
          <a:off x="0" y="0"/>
          <a:ext cx="0" cy="0"/>
          <a:chOff x="0" y="0"/>
          <a:chExt cx="0" cy="0"/>
        </a:xfrm>
      </p:grpSpPr>
      <p:grpSp>
        <p:nvGrpSpPr>
          <p:cNvPr id="1274" name="Google Shape;1274;p84"/>
          <p:cNvGrpSpPr/>
          <p:nvPr/>
        </p:nvGrpSpPr>
        <p:grpSpPr>
          <a:xfrm>
            <a:off x="0" y="0"/>
            <a:ext cx="9144001" cy="5143500"/>
            <a:chOff x="0" y="0"/>
            <a:chExt cx="12192001" cy="6858000"/>
          </a:xfrm>
        </p:grpSpPr>
        <p:pic>
          <p:nvPicPr>
            <p:cNvPr id="1275" name="Google Shape;1275;p8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76" name="Google Shape;1276;p8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77" name="Google Shape;1277;p8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78" name="Google Shape;1278;p8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79" name="Google Shape;1279;p8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80" name="Google Shape;1280;p8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81" name="Google Shape;1281;p8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282" name="Google Shape;1282;p8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283" name="Google Shape;1283;p84"/>
          <p:cNvSpPr txBox="1"/>
          <p:nvPr/>
        </p:nvSpPr>
        <p:spPr>
          <a:xfrm>
            <a:off x="419100" y="252506"/>
            <a:ext cx="2972100" cy="321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300">
                <a:solidFill>
                  <a:srgbClr val="225870"/>
                </a:solidFill>
                <a:latin typeface="Microsoft Yahei"/>
                <a:ea typeface="Microsoft Yahei"/>
                <a:cs typeface="Microsoft Yahei"/>
                <a:sym typeface="Microsoft Yahei"/>
              </a:rPr>
              <a:t>Challenges</a:t>
            </a:r>
            <a:endParaRPr b="1" sz="2300">
              <a:solidFill>
                <a:srgbClr val="225870"/>
              </a:solidFill>
              <a:latin typeface="Microsoft Yahei"/>
              <a:ea typeface="Microsoft Yahei"/>
              <a:cs typeface="Microsoft Yahei"/>
              <a:sym typeface="Microsoft Yahei"/>
            </a:endParaRPr>
          </a:p>
        </p:txBody>
      </p:sp>
      <p:sp>
        <p:nvSpPr>
          <p:cNvPr id="1284" name="Google Shape;1284;p84"/>
          <p:cNvSpPr txBox="1"/>
          <p:nvPr/>
        </p:nvSpPr>
        <p:spPr>
          <a:xfrm>
            <a:off x="0" y="681488"/>
            <a:ext cx="4596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icrosoft YaHei"/>
              <a:ea typeface="Microsoft YaHei"/>
              <a:cs typeface="Microsoft YaHei"/>
              <a:sym typeface="Microsoft YaHei"/>
            </a:endParaRPr>
          </a:p>
        </p:txBody>
      </p:sp>
      <p:sp>
        <p:nvSpPr>
          <p:cNvPr id="1285" name="Google Shape;1285;p84"/>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1286" name="Google Shape;1286;p84"/>
          <p:cNvSpPr/>
          <p:nvPr/>
        </p:nvSpPr>
        <p:spPr>
          <a:xfrm>
            <a:off x="469775" y="818875"/>
            <a:ext cx="8366919" cy="3896360"/>
          </a:xfrm>
          <a:custGeom>
            <a:rect b="b" l="l" r="r" t="t"/>
            <a:pathLst>
              <a:path extrusionOk="0" h="2997200" w="806450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cap="flat" cmpd="sng" w="24125">
            <a:solidFill>
              <a:srgbClr val="BDBDBD"/>
            </a:solidFill>
            <a:prstDash val="solid"/>
            <a:miter lim="8000"/>
            <a:headEnd len="sm" w="sm" type="none"/>
            <a:tailEnd len="sm" w="sm" type="none"/>
          </a:ln>
        </p:spPr>
        <p:txBody>
          <a:bodyPr anchorCtr="0" anchor="ctr" bIns="34275" lIns="95250" spcFirstLastPara="1" rIns="95250"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87" name="Google Shape;1287;p84"/>
          <p:cNvSpPr txBox="1"/>
          <p:nvPr/>
        </p:nvSpPr>
        <p:spPr>
          <a:xfrm>
            <a:off x="792825" y="1161738"/>
            <a:ext cx="7720800" cy="27078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Multi-modal Complexity</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Analyzing both image and text in memes requires advanced models that understand the intricate relationship between visual and textual elements. Current models struggle with this multi-modal fusion.</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Logical Reasoning: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Memes detection includes some more complicated logic reasoning that is hard for machines to detect. </a:t>
            </a:r>
            <a:r>
              <a:rPr lang="en" sz="1100">
                <a:solidFill>
                  <a:schemeClr val="dk1"/>
                </a:solidFill>
              </a:rPr>
              <a:t>Memes often contain subtle or sarcastic hate speech that is difficult to detect. Existing models face challenges in interpreting implicit meanings and context behind the humor or sarcasm..</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Real-time Detection</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Scalability and performance of current models are insufficient for real-time detection of hateful memes on large platforms, affecting their practical deployment in content moderation systems.</a:t>
            </a:r>
            <a:endParaRPr sz="11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1" name="Shape 1291"/>
        <p:cNvGrpSpPr/>
        <p:nvPr/>
      </p:nvGrpSpPr>
      <p:grpSpPr>
        <a:xfrm>
          <a:off x="0" y="0"/>
          <a:ext cx="0" cy="0"/>
          <a:chOff x="0" y="0"/>
          <a:chExt cx="0" cy="0"/>
        </a:xfrm>
      </p:grpSpPr>
      <p:grpSp>
        <p:nvGrpSpPr>
          <p:cNvPr id="1292" name="Google Shape;1292;p85"/>
          <p:cNvGrpSpPr/>
          <p:nvPr/>
        </p:nvGrpSpPr>
        <p:grpSpPr>
          <a:xfrm>
            <a:off x="0" y="0"/>
            <a:ext cx="9144001" cy="5143500"/>
            <a:chOff x="0" y="0"/>
            <a:chExt cx="12192001" cy="6858000"/>
          </a:xfrm>
        </p:grpSpPr>
        <p:pic>
          <p:nvPicPr>
            <p:cNvPr id="1293" name="Google Shape;1293;p8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294" name="Google Shape;1294;p8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295" name="Google Shape;1295;p8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296" name="Google Shape;1296;p8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297" name="Google Shape;1297;p8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298" name="Google Shape;1298;p8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299" name="Google Shape;1299;p8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300" name="Google Shape;1300;p8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301" name="Google Shape;1301;p85"/>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a:t>
            </a:r>
            <a:r>
              <a:rPr lang="en" sz="5400">
                <a:solidFill>
                  <a:srgbClr val="BDBDBD"/>
                </a:solidFill>
                <a:latin typeface="Impact"/>
                <a:ea typeface="Impact"/>
                <a:cs typeface="Impact"/>
                <a:sym typeface="Impact"/>
              </a:rPr>
              <a:t>7</a:t>
            </a:r>
            <a:endParaRPr b="0" i="0" sz="800" u="none" cap="none" strike="noStrike">
              <a:solidFill>
                <a:schemeClr val="dk1"/>
              </a:solidFill>
              <a:latin typeface="Calibri"/>
              <a:ea typeface="Calibri"/>
              <a:cs typeface="Calibri"/>
              <a:sym typeface="Calibri"/>
            </a:endParaRPr>
          </a:p>
        </p:txBody>
      </p:sp>
      <p:sp>
        <p:nvSpPr>
          <p:cNvPr id="1302" name="Google Shape;1302;p85"/>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03" name="Google Shape;1303;p85"/>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1304" name="Google Shape;1304;p85"/>
          <p:cNvPicPr preferRelativeResize="0"/>
          <p:nvPr/>
        </p:nvPicPr>
        <p:blipFill rotWithShape="1">
          <a:blip r:embed="rId4">
            <a:alphaModFix/>
          </a:blip>
          <a:srcRect b="0" l="0" r="0" t="0"/>
          <a:stretch/>
        </p:blipFill>
        <p:spPr>
          <a:xfrm>
            <a:off x="4829175" y="906016"/>
            <a:ext cx="3833878" cy="2875409"/>
          </a:xfrm>
          <a:prstGeom prst="rect">
            <a:avLst/>
          </a:prstGeom>
          <a:noFill/>
          <a:ln>
            <a:noFill/>
          </a:ln>
        </p:spPr>
      </p:pic>
      <p:sp>
        <p:nvSpPr>
          <p:cNvPr id="1305" name="Google Shape;1305;p85"/>
          <p:cNvSpPr txBox="1"/>
          <p:nvPr/>
        </p:nvSpPr>
        <p:spPr>
          <a:xfrm>
            <a:off x="1104900" y="2643188"/>
            <a:ext cx="4271429" cy="300038"/>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Conclusion &amp; Future Works </a:t>
            </a:r>
            <a:endParaRPr b="0" i="0" sz="800" u="none" cap="none" strike="noStrike">
              <a:solidFill>
                <a:schemeClr val="dk1"/>
              </a:solidFill>
              <a:latin typeface="Calibri"/>
              <a:ea typeface="Calibri"/>
              <a:cs typeface="Calibri"/>
              <a:sym typeface="Calibri"/>
            </a:endParaRPr>
          </a:p>
        </p:txBody>
      </p:sp>
      <p:sp>
        <p:nvSpPr>
          <p:cNvPr id="1306" name="Google Shape;1306;p85"/>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pic>
        <p:nvPicPr>
          <p:cNvPr id="286" name="Google Shape;286;p32"/>
          <p:cNvPicPr preferRelativeResize="0"/>
          <p:nvPr/>
        </p:nvPicPr>
        <p:blipFill rotWithShape="1">
          <a:blip r:embed="rId3">
            <a:alphaModFix/>
          </a:blip>
          <a:srcRect b="0" l="0" r="0" t="0"/>
          <a:stretch/>
        </p:blipFill>
        <p:spPr>
          <a:xfrm>
            <a:off x="2940253" y="2755440"/>
            <a:ext cx="3179893" cy="2377048"/>
          </a:xfrm>
          <a:prstGeom prst="rect">
            <a:avLst/>
          </a:prstGeom>
          <a:noFill/>
          <a:ln>
            <a:noFill/>
          </a:ln>
        </p:spPr>
      </p:pic>
      <p:pic>
        <p:nvPicPr>
          <p:cNvPr id="287" name="Google Shape;287;p32"/>
          <p:cNvPicPr preferRelativeResize="0"/>
          <p:nvPr/>
        </p:nvPicPr>
        <p:blipFill rotWithShape="1">
          <a:blip r:embed="rId3">
            <a:alphaModFix/>
          </a:blip>
          <a:srcRect b="0" l="0" r="0" t="0"/>
          <a:stretch/>
        </p:blipFill>
        <p:spPr>
          <a:xfrm>
            <a:off x="-2981" y="-10973"/>
            <a:ext cx="2943225" cy="2943225"/>
          </a:xfrm>
          <a:prstGeom prst="rect">
            <a:avLst/>
          </a:prstGeom>
          <a:noFill/>
          <a:ln>
            <a:noFill/>
          </a:ln>
        </p:spPr>
      </p:pic>
      <p:pic>
        <p:nvPicPr>
          <p:cNvPr id="288" name="Google Shape;288;p32"/>
          <p:cNvPicPr preferRelativeResize="0"/>
          <p:nvPr/>
        </p:nvPicPr>
        <p:blipFill rotWithShape="1">
          <a:blip r:embed="rId3">
            <a:alphaModFix/>
          </a:blip>
          <a:srcRect b="0" l="0" r="0" t="0"/>
          <a:stretch/>
        </p:blipFill>
        <p:spPr>
          <a:xfrm>
            <a:off x="2940177" y="-11011"/>
            <a:ext cx="2943225" cy="2943225"/>
          </a:xfrm>
          <a:prstGeom prst="rect">
            <a:avLst/>
          </a:prstGeom>
          <a:noFill/>
          <a:ln>
            <a:noFill/>
          </a:ln>
        </p:spPr>
      </p:pic>
      <p:pic>
        <p:nvPicPr>
          <p:cNvPr id="289" name="Google Shape;289;p32"/>
          <p:cNvPicPr preferRelativeResize="0"/>
          <p:nvPr/>
        </p:nvPicPr>
        <p:blipFill rotWithShape="1">
          <a:blip r:embed="rId3">
            <a:alphaModFix/>
          </a:blip>
          <a:srcRect b="0" l="0" r="0" t="0"/>
          <a:stretch/>
        </p:blipFill>
        <p:spPr>
          <a:xfrm>
            <a:off x="5883401" y="-10935"/>
            <a:ext cx="2943225" cy="2943225"/>
          </a:xfrm>
          <a:prstGeom prst="rect">
            <a:avLst/>
          </a:prstGeom>
          <a:noFill/>
          <a:ln>
            <a:noFill/>
          </a:ln>
        </p:spPr>
      </p:pic>
      <p:pic>
        <p:nvPicPr>
          <p:cNvPr id="290" name="Google Shape;290;p32"/>
          <p:cNvPicPr preferRelativeResize="0"/>
          <p:nvPr/>
        </p:nvPicPr>
        <p:blipFill rotWithShape="1">
          <a:blip r:embed="rId3">
            <a:alphaModFix/>
          </a:blip>
          <a:srcRect b="0" l="0" r="0" t="0"/>
          <a:stretch/>
        </p:blipFill>
        <p:spPr>
          <a:xfrm>
            <a:off x="-2981" y="2932214"/>
            <a:ext cx="2943225" cy="2200275"/>
          </a:xfrm>
          <a:prstGeom prst="rect">
            <a:avLst/>
          </a:prstGeom>
          <a:noFill/>
          <a:ln>
            <a:noFill/>
          </a:ln>
        </p:spPr>
      </p:pic>
      <p:pic>
        <p:nvPicPr>
          <p:cNvPr id="291" name="Google Shape;291;p32"/>
          <p:cNvPicPr preferRelativeResize="0"/>
          <p:nvPr/>
        </p:nvPicPr>
        <p:blipFill rotWithShape="1">
          <a:blip r:embed="rId3">
            <a:alphaModFix/>
          </a:blip>
          <a:srcRect b="0" l="0" r="0" t="0"/>
          <a:stretch/>
        </p:blipFill>
        <p:spPr>
          <a:xfrm>
            <a:off x="5883401" y="2932214"/>
            <a:ext cx="2943225" cy="2200275"/>
          </a:xfrm>
          <a:prstGeom prst="rect">
            <a:avLst/>
          </a:prstGeom>
          <a:noFill/>
          <a:ln>
            <a:noFill/>
          </a:ln>
        </p:spPr>
      </p:pic>
      <p:pic>
        <p:nvPicPr>
          <p:cNvPr id="292" name="Google Shape;292;p32"/>
          <p:cNvPicPr preferRelativeResize="0"/>
          <p:nvPr/>
        </p:nvPicPr>
        <p:blipFill rotWithShape="1">
          <a:blip r:embed="rId3">
            <a:alphaModFix/>
          </a:blip>
          <a:srcRect b="0" l="0" r="0" t="0"/>
          <a:stretch/>
        </p:blipFill>
        <p:spPr>
          <a:xfrm>
            <a:off x="8826703" y="-10973"/>
            <a:ext cx="314325" cy="2943225"/>
          </a:xfrm>
          <a:prstGeom prst="rect">
            <a:avLst/>
          </a:prstGeom>
          <a:noFill/>
          <a:ln>
            <a:noFill/>
          </a:ln>
        </p:spPr>
      </p:pic>
      <p:pic>
        <p:nvPicPr>
          <p:cNvPr id="293" name="Google Shape;293;p32"/>
          <p:cNvPicPr preferRelativeResize="0"/>
          <p:nvPr/>
        </p:nvPicPr>
        <p:blipFill rotWithShape="1">
          <a:blip r:embed="rId3">
            <a:alphaModFix/>
          </a:blip>
          <a:srcRect b="0" l="0" r="0" t="0"/>
          <a:stretch/>
        </p:blipFill>
        <p:spPr>
          <a:xfrm>
            <a:off x="8826703" y="2932252"/>
            <a:ext cx="314326" cy="2200275"/>
          </a:xfrm>
          <a:prstGeom prst="rect">
            <a:avLst/>
          </a:prstGeom>
          <a:noFill/>
          <a:ln>
            <a:noFill/>
          </a:ln>
        </p:spPr>
      </p:pic>
      <p:sp>
        <p:nvSpPr>
          <p:cNvPr id="294" name="Google Shape;294;p32"/>
          <p:cNvSpPr/>
          <p:nvPr/>
        </p:nvSpPr>
        <p:spPr>
          <a:xfrm>
            <a:off x="1215150" y="1612675"/>
            <a:ext cx="6713696" cy="2944749"/>
          </a:xfrm>
          <a:custGeom>
            <a:rect b="b" l="l" r="r" t="t"/>
            <a:pathLst>
              <a:path extrusionOk="0" h="2997200" w="806450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cap="flat" cmpd="sng" w="24125">
            <a:solidFill>
              <a:srgbClr val="BDBDBD"/>
            </a:solidFill>
            <a:prstDash val="solid"/>
            <a:miter lim="8000"/>
            <a:headEnd len="sm" w="sm" type="none"/>
            <a:tailEnd len="sm" w="sm" type="none"/>
          </a:ln>
        </p:spPr>
        <p:txBody>
          <a:bodyPr anchorCtr="0" anchor="ctr" bIns="34275" lIns="95250" spcFirstLastPara="1" rIns="95250"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5" name="Google Shape;295;p32"/>
          <p:cNvSpPr/>
          <p:nvPr/>
        </p:nvSpPr>
        <p:spPr>
          <a:xfrm rot="10800000">
            <a:off x="1836295" y="1296401"/>
            <a:ext cx="4059705" cy="695749"/>
          </a:xfrm>
          <a:custGeom>
            <a:rect b="b" l="l" r="r" t="t"/>
            <a:pathLst>
              <a:path extrusionOk="0" h="677128" w="3632846">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anchorCtr="0" anchor="ctr" bIns="34275" lIns="95250" spcFirstLastPara="1" rIns="95250"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6" name="Google Shape;296;p32"/>
          <p:cNvSpPr/>
          <p:nvPr/>
        </p:nvSpPr>
        <p:spPr>
          <a:xfrm>
            <a:off x="643752" y="1100476"/>
            <a:ext cx="1395330" cy="1438002"/>
          </a:xfrm>
          <a:custGeom>
            <a:rect b="b" l="l" r="r" t="t"/>
            <a:pathLst>
              <a:path extrusionOk="0" h="1593354" w="1520796">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7" name="Google Shape;297;p32"/>
          <p:cNvSpPr txBox="1"/>
          <p:nvPr/>
        </p:nvSpPr>
        <p:spPr>
          <a:xfrm>
            <a:off x="304800" y="261852"/>
            <a:ext cx="38784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Application</a:t>
            </a:r>
            <a:endParaRPr b="0" i="0" sz="800" u="none" cap="none" strike="noStrike">
              <a:solidFill>
                <a:schemeClr val="dk1"/>
              </a:solidFill>
              <a:latin typeface="Calibri"/>
              <a:ea typeface="Calibri"/>
              <a:cs typeface="Calibri"/>
              <a:sym typeface="Calibri"/>
            </a:endParaRPr>
          </a:p>
        </p:txBody>
      </p:sp>
      <p:sp>
        <p:nvSpPr>
          <p:cNvPr id="298" name="Google Shape;298;p32"/>
          <p:cNvSpPr txBox="1"/>
          <p:nvPr/>
        </p:nvSpPr>
        <p:spPr>
          <a:xfrm>
            <a:off x="861225" y="1540325"/>
            <a:ext cx="1028100" cy="595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i="0" lang="en" sz="1500" u="none" cap="none" strike="noStrike">
                <a:solidFill>
                  <a:srgbClr val="212121"/>
                </a:solidFill>
                <a:latin typeface="Microsoft Yahei"/>
                <a:ea typeface="Microsoft Yahei"/>
                <a:cs typeface="Microsoft Yahei"/>
                <a:sym typeface="Microsoft Yahei"/>
              </a:rPr>
              <a:t>Hateful</a:t>
            </a:r>
            <a:endParaRPr b="0" i="0" sz="9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Clr>
                <a:srgbClr val="000000"/>
              </a:buClr>
              <a:buSzPts val="1400"/>
              <a:buFont typeface="Arial"/>
              <a:buNone/>
            </a:pPr>
            <a:r>
              <a:rPr b="1" i="0" lang="en" sz="1500" u="none" cap="none" strike="noStrike">
                <a:solidFill>
                  <a:srgbClr val="212121"/>
                </a:solidFill>
                <a:latin typeface="Microsoft Yahei"/>
                <a:ea typeface="Microsoft Yahei"/>
                <a:cs typeface="Microsoft Yahei"/>
                <a:sym typeface="Microsoft Yahei"/>
              </a:rPr>
              <a:t>Meme</a:t>
            </a:r>
            <a:endParaRPr b="0" i="0" sz="1200" u="none" cap="none" strike="noStrike">
              <a:solidFill>
                <a:srgbClr val="000000"/>
              </a:solidFill>
              <a:latin typeface="Arial"/>
              <a:ea typeface="Arial"/>
              <a:cs typeface="Arial"/>
              <a:sym typeface="Arial"/>
            </a:endParaRPr>
          </a:p>
          <a:p>
            <a:pPr indent="0" lvl="0" marL="0" marR="0" rtl="0" algn="l">
              <a:lnSpc>
                <a:spcPct val="81000"/>
              </a:lnSpc>
              <a:spcBef>
                <a:spcPts val="0"/>
              </a:spcBef>
              <a:spcAft>
                <a:spcPts val="0"/>
              </a:spcAft>
              <a:buClr>
                <a:srgbClr val="000000"/>
              </a:buClr>
              <a:buSzPts val="1400"/>
              <a:buFont typeface="Arial"/>
              <a:buNone/>
            </a:pPr>
            <a:r>
              <a:rPr b="1" i="0" lang="en" sz="1500" u="none" cap="none" strike="noStrike">
                <a:solidFill>
                  <a:srgbClr val="212121"/>
                </a:solidFill>
                <a:latin typeface="Microsoft Yahei"/>
                <a:ea typeface="Microsoft Yahei"/>
                <a:cs typeface="Microsoft Yahei"/>
                <a:sym typeface="Microsoft Yahei"/>
              </a:rPr>
              <a:t>Detection</a:t>
            </a:r>
            <a:endParaRPr b="0" i="0" sz="1200" u="none" cap="none" strike="noStrike">
              <a:solidFill>
                <a:srgbClr val="000000"/>
              </a:solidFill>
              <a:latin typeface="Arial"/>
              <a:ea typeface="Arial"/>
              <a:cs typeface="Arial"/>
              <a:sym typeface="Arial"/>
            </a:endParaRPr>
          </a:p>
        </p:txBody>
      </p:sp>
      <p:sp>
        <p:nvSpPr>
          <p:cNvPr id="299" name="Google Shape;299;p32"/>
          <p:cNvSpPr txBox="1"/>
          <p:nvPr/>
        </p:nvSpPr>
        <p:spPr>
          <a:xfrm>
            <a:off x="2038940" y="2136821"/>
            <a:ext cx="5349300" cy="21240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Content Moderation</a:t>
            </a:r>
            <a:r>
              <a:rPr lang="en" sz="1100">
                <a:solidFill>
                  <a:schemeClr val="dk1"/>
                </a:solidFill>
              </a:rPr>
              <a:t>: Automatically identify and remove hateful memes on social media platforms.</a:t>
            </a:r>
            <a:endParaRPr sz="1100">
              <a:solidFill>
                <a:schemeClr val="dk1"/>
              </a:solidFill>
            </a:endParaRPr>
          </a:p>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Law Enforcement</a:t>
            </a:r>
            <a:r>
              <a:rPr lang="en" sz="1100">
                <a:solidFill>
                  <a:schemeClr val="dk1"/>
                </a:solidFill>
              </a:rPr>
              <a:t>: Assist authorities in monitoring and addressing online hate speech.</a:t>
            </a:r>
            <a:endParaRPr sz="1100">
              <a:solidFill>
                <a:schemeClr val="dk1"/>
              </a:solidFill>
            </a:endParaRPr>
          </a:p>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Anti-bullying Measures</a:t>
            </a:r>
            <a:r>
              <a:rPr lang="en" sz="1100">
                <a:solidFill>
                  <a:schemeClr val="dk1"/>
                </a:solidFill>
              </a:rPr>
              <a:t>: Detect harmful content to prevent online harassment and cyberbullying.</a:t>
            </a:r>
            <a:endParaRPr sz="1100">
              <a:solidFill>
                <a:schemeClr val="dk1"/>
              </a:solidFill>
            </a:endParaRPr>
          </a:p>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Hate Speech Analysis</a:t>
            </a:r>
            <a:r>
              <a:rPr lang="en" sz="1100">
                <a:solidFill>
                  <a:schemeClr val="dk1"/>
                </a:solidFill>
              </a:rPr>
              <a:t>: Provide insights for researchers studying trends in online hate speech.</a:t>
            </a:r>
            <a:endParaRPr sz="1100">
              <a:solidFill>
                <a:schemeClr val="dk1"/>
              </a:solidFill>
            </a:endParaRPr>
          </a:p>
          <a:p>
            <a:pPr indent="0" lvl="0" marL="0" rtl="0" algn="l">
              <a:lnSpc>
                <a:spcPct val="113400"/>
              </a:lnSpc>
              <a:spcBef>
                <a:spcPts val="0"/>
              </a:spcBef>
              <a:spcAft>
                <a:spcPts val="0"/>
              </a:spcAft>
              <a:buClr>
                <a:schemeClr val="dk1"/>
              </a:buClr>
              <a:buSzPts val="1100"/>
              <a:buFont typeface="Arial"/>
              <a:buNone/>
            </a:pPr>
            <a:r>
              <a:rPr b="1" lang="en" sz="1100">
                <a:solidFill>
                  <a:schemeClr val="dk1"/>
                </a:solidFill>
              </a:rPr>
              <a:t>User Reporting Systems</a:t>
            </a:r>
            <a:r>
              <a:rPr lang="en" sz="1100">
                <a:solidFill>
                  <a:schemeClr val="dk1"/>
                </a:solidFill>
              </a:rPr>
              <a:t>: Enhance user-flagging mechanisms with automated meme analysis.</a:t>
            </a:r>
            <a:endParaRPr sz="1100">
              <a:solidFill>
                <a:schemeClr val="dk1"/>
              </a:solidFill>
            </a:endParaRPr>
          </a:p>
          <a:p>
            <a:pPr indent="0" lvl="0" marL="0" marR="0" rtl="0" algn="l">
              <a:lnSpc>
                <a:spcPct val="113400"/>
              </a:lnSpc>
              <a:spcBef>
                <a:spcPts val="0"/>
              </a:spcBef>
              <a:spcAft>
                <a:spcPts val="0"/>
              </a:spcAft>
              <a:buClr>
                <a:srgbClr val="000000"/>
              </a:buClr>
              <a:buSzPts val="1200"/>
              <a:buFont typeface="Arial"/>
              <a:buNone/>
            </a:pPr>
            <a:r>
              <a:t/>
            </a:r>
            <a:endParaRPr sz="1200">
              <a:solidFill>
                <a:srgbClr val="212121"/>
              </a:solidFill>
            </a:endParaRPr>
          </a:p>
        </p:txBody>
      </p:sp>
      <p:sp>
        <p:nvSpPr>
          <p:cNvPr id="300" name="Google Shape;300;p32"/>
          <p:cNvSpPr txBox="1"/>
          <p:nvPr/>
        </p:nvSpPr>
        <p:spPr>
          <a:xfrm>
            <a:off x="2095700" y="1554850"/>
            <a:ext cx="3669900" cy="2193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marR="0" rtl="0" algn="l">
              <a:lnSpc>
                <a:spcPct val="113400"/>
              </a:lnSpc>
              <a:spcBef>
                <a:spcPts val="0"/>
              </a:spcBef>
              <a:spcAft>
                <a:spcPts val="0"/>
              </a:spcAft>
              <a:buClr>
                <a:srgbClr val="000000"/>
              </a:buClr>
              <a:buSzPts val="1200"/>
              <a:buFont typeface="Arial"/>
              <a:buNone/>
            </a:pPr>
            <a:r>
              <a:rPr b="1" lang="en" sz="1300">
                <a:solidFill>
                  <a:srgbClr val="212121"/>
                </a:solidFill>
                <a:latin typeface="Microsoft YaHei"/>
                <a:ea typeface="Microsoft YaHei"/>
                <a:cs typeface="Microsoft YaHei"/>
                <a:sym typeface="Microsoft YaHei"/>
              </a:rPr>
              <a:t>Application</a:t>
            </a:r>
            <a:r>
              <a:rPr b="1" i="0" lang="en" sz="1300" u="none" cap="none" strike="noStrike">
                <a:solidFill>
                  <a:srgbClr val="212121"/>
                </a:solidFill>
                <a:latin typeface="Microsoft YaHei"/>
                <a:ea typeface="Microsoft YaHei"/>
                <a:cs typeface="Microsoft YaHei"/>
                <a:sym typeface="Microsoft YaHei"/>
              </a:rPr>
              <a:t> of the hateful meme </a:t>
            </a:r>
            <a:r>
              <a:rPr b="1" lang="en" sz="1300">
                <a:solidFill>
                  <a:srgbClr val="212121"/>
                </a:solidFill>
                <a:latin typeface="Microsoft YaHei"/>
                <a:ea typeface="Microsoft YaHei"/>
                <a:cs typeface="Microsoft YaHei"/>
                <a:sym typeface="Microsoft YaHei"/>
              </a:rPr>
              <a:t>detection</a:t>
            </a:r>
            <a:endParaRPr b="0" i="0" sz="900" u="none" cap="none" strike="noStrike">
              <a:solidFill>
                <a:schemeClr val="dk1"/>
              </a:solidFill>
              <a:latin typeface="Calibri"/>
              <a:ea typeface="Calibri"/>
              <a:cs typeface="Calibri"/>
              <a:sym typeface="Calibri"/>
            </a:endParaRPr>
          </a:p>
        </p:txBody>
      </p:sp>
      <p:sp>
        <p:nvSpPr>
          <p:cNvPr id="301" name="Google Shape;301;p32"/>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86"/>
          <p:cNvGrpSpPr/>
          <p:nvPr/>
        </p:nvGrpSpPr>
        <p:grpSpPr>
          <a:xfrm>
            <a:off x="0" y="0"/>
            <a:ext cx="9144001" cy="5143500"/>
            <a:chOff x="0" y="0"/>
            <a:chExt cx="12192001" cy="6858000"/>
          </a:xfrm>
        </p:grpSpPr>
        <p:pic>
          <p:nvPicPr>
            <p:cNvPr id="1312" name="Google Shape;1312;p8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313" name="Google Shape;1313;p8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314" name="Google Shape;1314;p8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315" name="Google Shape;1315;p8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316" name="Google Shape;1316;p8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317" name="Google Shape;1317;p8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318" name="Google Shape;1318;p8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319" name="Google Shape;1319;p8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320" name="Google Shape;1320;p86"/>
          <p:cNvSpPr txBox="1"/>
          <p:nvPr/>
        </p:nvSpPr>
        <p:spPr>
          <a:xfrm>
            <a:off x="392025" y="486263"/>
            <a:ext cx="7744500" cy="400200"/>
          </a:xfrm>
          <a:prstGeom prst="rect">
            <a:avLst/>
          </a:prstGeom>
          <a:noFill/>
          <a:ln>
            <a:noFill/>
          </a:ln>
        </p:spPr>
        <p:txBody>
          <a:bodyPr anchorCtr="0" anchor="t" bIns="68575" lIns="68575" spcFirstLastPara="1" rIns="68575" wrap="square" tIns="68575">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Conclusions</a:t>
            </a:r>
            <a:endParaRPr b="1" i="0" sz="2100" u="none" cap="none" strike="noStrike">
              <a:solidFill>
                <a:srgbClr val="225870"/>
              </a:solidFill>
              <a:latin typeface="Microsoft Yahei"/>
              <a:ea typeface="Microsoft Yahei"/>
              <a:cs typeface="Microsoft Yahei"/>
              <a:sym typeface="Microsoft Yahei"/>
            </a:endParaRPr>
          </a:p>
        </p:txBody>
      </p:sp>
      <p:sp>
        <p:nvSpPr>
          <p:cNvPr id="1321" name="Google Shape;1321;p86"/>
          <p:cNvSpPr txBox="1"/>
          <p:nvPr/>
        </p:nvSpPr>
        <p:spPr>
          <a:xfrm>
            <a:off x="392025" y="1133363"/>
            <a:ext cx="8202300" cy="13854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1200"/>
              </a:spcAft>
              <a:buClr>
                <a:schemeClr val="dk1"/>
              </a:buClr>
              <a:buSzPts val="1100"/>
              <a:buFont typeface="Arial"/>
              <a:buNone/>
            </a:pPr>
            <a:r>
              <a:rPr lang="en" sz="1200"/>
              <a:t>In this study, we developed a multi-modal pipeline to classify hateful memes by integrating text and image processing techniques. Utilizing advanced models like Qwen2-VL-7B Instruct for multimodal analysis, YOLOv8 for object detection, and DeepFace for facial feature extraction, we achieved a comprehensive understanding of meme content. Despite computational constraints preventing fine-tuning of larger models, our pipeline demonstrated the effectiveness of pre-trained models in handling the complex task of hateful meme detection. This work highlights the potential of multi-modal approaches to improve content moderation in online platforms.</a:t>
            </a:r>
            <a:endParaRPr sz="1200"/>
          </a:p>
        </p:txBody>
      </p:sp>
      <p:sp>
        <p:nvSpPr>
          <p:cNvPr id="1322" name="Google Shape;1322;p86"/>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6" name="Shape 1326"/>
        <p:cNvGrpSpPr/>
        <p:nvPr/>
      </p:nvGrpSpPr>
      <p:grpSpPr>
        <a:xfrm>
          <a:off x="0" y="0"/>
          <a:ext cx="0" cy="0"/>
          <a:chOff x="0" y="0"/>
          <a:chExt cx="0" cy="0"/>
        </a:xfrm>
      </p:grpSpPr>
      <p:grpSp>
        <p:nvGrpSpPr>
          <p:cNvPr id="1327" name="Google Shape;1327;p87"/>
          <p:cNvGrpSpPr/>
          <p:nvPr/>
        </p:nvGrpSpPr>
        <p:grpSpPr>
          <a:xfrm>
            <a:off x="0" y="0"/>
            <a:ext cx="9144001" cy="5143500"/>
            <a:chOff x="0" y="0"/>
            <a:chExt cx="12192001" cy="6858000"/>
          </a:xfrm>
        </p:grpSpPr>
        <p:pic>
          <p:nvPicPr>
            <p:cNvPr id="1328" name="Google Shape;1328;p8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329" name="Google Shape;1329;p8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330" name="Google Shape;1330;p8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331" name="Google Shape;1331;p8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332" name="Google Shape;1332;p8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333" name="Google Shape;1333;p8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334" name="Google Shape;1334;p8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335" name="Google Shape;1335;p8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1336" name="Google Shape;1336;p87"/>
          <p:cNvPicPr preferRelativeResize="0"/>
          <p:nvPr/>
        </p:nvPicPr>
        <p:blipFill rotWithShape="1">
          <a:blip r:embed="rId4">
            <a:alphaModFix/>
          </a:blip>
          <a:srcRect b="0" l="0" r="0" t="0"/>
          <a:stretch/>
        </p:blipFill>
        <p:spPr>
          <a:xfrm>
            <a:off x="264319" y="391151"/>
            <a:ext cx="297030" cy="297030"/>
          </a:xfrm>
          <a:prstGeom prst="rect">
            <a:avLst/>
          </a:prstGeom>
          <a:noFill/>
          <a:ln>
            <a:noFill/>
          </a:ln>
        </p:spPr>
      </p:pic>
      <p:sp>
        <p:nvSpPr>
          <p:cNvPr id="1337" name="Google Shape;1337;p87"/>
          <p:cNvSpPr txBox="1"/>
          <p:nvPr/>
        </p:nvSpPr>
        <p:spPr>
          <a:xfrm>
            <a:off x="161925" y="4741069"/>
            <a:ext cx="1323900" cy="137475"/>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38" name="Google Shape;1338;p87"/>
          <p:cNvSpPr txBox="1"/>
          <p:nvPr/>
        </p:nvSpPr>
        <p:spPr>
          <a:xfrm>
            <a:off x="628650" y="371705"/>
            <a:ext cx="29721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Future Work</a:t>
            </a:r>
            <a:endParaRPr b="1" i="0" sz="2100" u="none" cap="none" strike="noStrike">
              <a:solidFill>
                <a:srgbClr val="225870"/>
              </a:solidFill>
              <a:latin typeface="Microsoft Yahei"/>
              <a:ea typeface="Microsoft Yahei"/>
              <a:cs typeface="Microsoft Yahei"/>
              <a:sym typeface="Microsoft Yahei"/>
            </a:endParaRPr>
          </a:p>
        </p:txBody>
      </p:sp>
      <p:grpSp>
        <p:nvGrpSpPr>
          <p:cNvPr id="1339" name="Google Shape;1339;p87"/>
          <p:cNvGrpSpPr/>
          <p:nvPr/>
        </p:nvGrpSpPr>
        <p:grpSpPr>
          <a:xfrm>
            <a:off x="810091" y="1345949"/>
            <a:ext cx="7243963" cy="2678906"/>
            <a:chOff x="1080121" y="1794598"/>
            <a:chExt cx="9658618" cy="3571874"/>
          </a:xfrm>
        </p:grpSpPr>
        <p:sp>
          <p:nvSpPr>
            <p:cNvPr id="1340" name="Google Shape;1340;p87"/>
            <p:cNvSpPr/>
            <p:nvPr/>
          </p:nvSpPr>
          <p:spPr>
            <a:xfrm>
              <a:off x="2307184" y="1794598"/>
              <a:ext cx="1699329" cy="1169671"/>
            </a:xfrm>
            <a:custGeom>
              <a:rect b="b" l="l" r="r" t="t"/>
              <a:pathLst>
                <a:path extrusionOk="0" h="1169671" w="1699329">
                  <a:moveTo>
                    <a:pt x="849811" y="0"/>
                  </a:moveTo>
                  <a:cubicBezTo>
                    <a:pt x="951561" y="0"/>
                    <a:pt x="1053263" y="50313"/>
                    <a:pt x="1111294" y="150940"/>
                  </a:cubicBezTo>
                  <a:lnTo>
                    <a:pt x="1699328" y="1169671"/>
                  </a:lnTo>
                  <a:lnTo>
                    <a:pt x="0" y="1169671"/>
                  </a:lnTo>
                  <a:lnTo>
                    <a:pt x="588032" y="150940"/>
                  </a:lnTo>
                  <a:cubicBezTo>
                    <a:pt x="646259" y="50313"/>
                    <a:pt x="748060" y="0"/>
                    <a:pt x="849811" y="0"/>
                  </a:cubicBezTo>
                  <a:close/>
                </a:path>
              </a:pathLst>
            </a:custGeom>
            <a:solidFill>
              <a:srgbClr val="E7E6E6"/>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41" name="Google Shape;1341;p87"/>
            <p:cNvSpPr/>
            <p:nvPr/>
          </p:nvSpPr>
          <p:spPr>
            <a:xfrm>
              <a:off x="1080121" y="4291419"/>
              <a:ext cx="4153463" cy="1075053"/>
            </a:xfrm>
            <a:custGeom>
              <a:rect b="b" l="l" r="r" t="t"/>
              <a:pathLst>
                <a:path extrusionOk="0" h="1075053" w="4153463">
                  <a:moveTo>
                    <a:pt x="461007" y="0"/>
                  </a:moveTo>
                  <a:lnTo>
                    <a:pt x="3692457" y="0"/>
                  </a:lnTo>
                  <a:lnTo>
                    <a:pt x="4051565" y="622134"/>
                  </a:lnTo>
                  <a:cubicBezTo>
                    <a:pt x="4153463" y="798231"/>
                    <a:pt x="4054899" y="1012925"/>
                    <a:pt x="3872898" y="1063847"/>
                  </a:cubicBezTo>
                  <a:lnTo>
                    <a:pt x="3790134" y="1075053"/>
                  </a:lnTo>
                  <a:lnTo>
                    <a:pt x="363331" y="1075053"/>
                  </a:lnTo>
                  <a:lnTo>
                    <a:pt x="280566" y="1063847"/>
                  </a:lnTo>
                  <a:cubicBezTo>
                    <a:pt x="98565" y="1012925"/>
                    <a:pt x="0" y="798231"/>
                    <a:pt x="101898" y="622134"/>
                  </a:cubicBez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42" name="Google Shape;1342;p87"/>
            <p:cNvSpPr/>
            <p:nvPr/>
          </p:nvSpPr>
          <p:spPr>
            <a:xfrm>
              <a:off x="1586573" y="3043009"/>
              <a:ext cx="3140549" cy="1169671"/>
            </a:xfrm>
            <a:custGeom>
              <a:rect b="b" l="l" r="r" t="t"/>
              <a:pathLst>
                <a:path extrusionOk="0" h="1169671" w="3140549">
                  <a:moveTo>
                    <a:pt x="675160" y="0"/>
                  </a:moveTo>
                  <a:lnTo>
                    <a:pt x="2465389" y="0"/>
                  </a:lnTo>
                  <a:lnTo>
                    <a:pt x="3140549" y="1169671"/>
                  </a:lnTo>
                  <a:lnTo>
                    <a:pt x="0" y="1169671"/>
                  </a:lnTo>
                  <a:close/>
                </a:path>
              </a:pathLst>
            </a:custGeom>
            <a:solidFill>
              <a:srgbClr val="A5A5A5"/>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43" name="Google Shape;1343;p87"/>
            <p:cNvSpPr/>
            <p:nvPr/>
          </p:nvSpPr>
          <p:spPr>
            <a:xfrm>
              <a:off x="3004024" y="2271790"/>
              <a:ext cx="306160" cy="372717"/>
            </a:xfrm>
            <a:custGeom>
              <a:rect b="b" l="l" r="r" t="t"/>
              <a:pathLst>
                <a:path extrusionOk="0" h="372717" w="306160">
                  <a:moveTo>
                    <a:pt x="198338" y="0"/>
                  </a:moveTo>
                  <a:cubicBezTo>
                    <a:pt x="205660" y="0"/>
                    <a:pt x="212315" y="2663"/>
                    <a:pt x="216974" y="7987"/>
                  </a:cubicBezTo>
                  <a:lnTo>
                    <a:pt x="216974" y="7987"/>
                  </a:lnTo>
                  <a:lnTo>
                    <a:pt x="298174" y="89186"/>
                  </a:lnTo>
                  <a:cubicBezTo>
                    <a:pt x="303498" y="94511"/>
                    <a:pt x="306160" y="101166"/>
                    <a:pt x="306160" y="107822"/>
                  </a:cubicBezTo>
                  <a:lnTo>
                    <a:pt x="306160" y="107822"/>
                  </a:lnTo>
                  <a:lnTo>
                    <a:pt x="306160" y="346095"/>
                  </a:lnTo>
                  <a:cubicBezTo>
                    <a:pt x="306160" y="360737"/>
                    <a:pt x="294180" y="372717"/>
                    <a:pt x="279538" y="372717"/>
                  </a:cubicBezTo>
                  <a:lnTo>
                    <a:pt x="279538" y="372717"/>
                  </a:lnTo>
                  <a:lnTo>
                    <a:pt x="26623" y="372717"/>
                  </a:lnTo>
                  <a:cubicBezTo>
                    <a:pt x="11981" y="372717"/>
                    <a:pt x="0" y="360737"/>
                    <a:pt x="0" y="346095"/>
                  </a:cubicBezTo>
                  <a:lnTo>
                    <a:pt x="0" y="346095"/>
                  </a:lnTo>
                  <a:lnTo>
                    <a:pt x="0" y="26623"/>
                  </a:lnTo>
                  <a:cubicBezTo>
                    <a:pt x="0" y="11981"/>
                    <a:pt x="11981" y="0"/>
                    <a:pt x="26623" y="0"/>
                  </a:cubicBezTo>
                  <a:lnTo>
                    <a:pt x="26623" y="0"/>
                  </a:lnTo>
                  <a:lnTo>
                    <a:pt x="198338" y="0"/>
                  </a:lnTo>
                  <a:close/>
                  <a:moveTo>
                    <a:pt x="198338" y="13312"/>
                  </a:moveTo>
                  <a:lnTo>
                    <a:pt x="26623" y="13312"/>
                  </a:lnTo>
                  <a:cubicBezTo>
                    <a:pt x="19301" y="13312"/>
                    <a:pt x="13312" y="19301"/>
                    <a:pt x="13312" y="26623"/>
                  </a:cubicBezTo>
                  <a:lnTo>
                    <a:pt x="13312" y="26623"/>
                  </a:lnTo>
                  <a:lnTo>
                    <a:pt x="13312" y="346095"/>
                  </a:lnTo>
                  <a:cubicBezTo>
                    <a:pt x="13312" y="353416"/>
                    <a:pt x="19301" y="359406"/>
                    <a:pt x="26623" y="359406"/>
                  </a:cubicBezTo>
                  <a:lnTo>
                    <a:pt x="26623" y="359406"/>
                  </a:lnTo>
                  <a:lnTo>
                    <a:pt x="279538" y="359406"/>
                  </a:lnTo>
                  <a:cubicBezTo>
                    <a:pt x="286858" y="359406"/>
                    <a:pt x="292849" y="353416"/>
                    <a:pt x="292849" y="346095"/>
                  </a:cubicBezTo>
                  <a:lnTo>
                    <a:pt x="292849" y="346095"/>
                  </a:lnTo>
                  <a:lnTo>
                    <a:pt x="292849" y="107822"/>
                  </a:lnTo>
                  <a:cubicBezTo>
                    <a:pt x="292849" y="107157"/>
                    <a:pt x="292849" y="106491"/>
                    <a:pt x="292849" y="106491"/>
                  </a:cubicBezTo>
                  <a:lnTo>
                    <a:pt x="219636" y="106491"/>
                  </a:lnTo>
                  <a:cubicBezTo>
                    <a:pt x="208987" y="106491"/>
                    <a:pt x="200336" y="98504"/>
                    <a:pt x="199669" y="87855"/>
                  </a:cubicBezTo>
                  <a:lnTo>
                    <a:pt x="199669" y="86524"/>
                  </a:lnTo>
                  <a:lnTo>
                    <a:pt x="199669" y="13312"/>
                  </a:lnTo>
                  <a:cubicBezTo>
                    <a:pt x="199004" y="13312"/>
                    <a:pt x="198338" y="13312"/>
                    <a:pt x="198338" y="13312"/>
                  </a:cubicBezTo>
                  <a:lnTo>
                    <a:pt x="198338" y="13312"/>
                  </a:lnTo>
                  <a:close/>
                  <a:moveTo>
                    <a:pt x="173046" y="139769"/>
                  </a:moveTo>
                  <a:cubicBezTo>
                    <a:pt x="195011" y="139769"/>
                    <a:pt x="212980" y="157740"/>
                    <a:pt x="212980" y="179702"/>
                  </a:cubicBezTo>
                  <a:cubicBezTo>
                    <a:pt x="212980" y="201667"/>
                    <a:pt x="195011" y="219636"/>
                    <a:pt x="173046" y="219636"/>
                  </a:cubicBezTo>
                  <a:lnTo>
                    <a:pt x="173046" y="219636"/>
                  </a:lnTo>
                  <a:lnTo>
                    <a:pt x="119801" y="219636"/>
                  </a:lnTo>
                  <a:lnTo>
                    <a:pt x="119801" y="286194"/>
                  </a:lnTo>
                  <a:lnTo>
                    <a:pt x="106491" y="286194"/>
                  </a:lnTo>
                  <a:lnTo>
                    <a:pt x="106491" y="139769"/>
                  </a:lnTo>
                  <a:lnTo>
                    <a:pt x="173046" y="139769"/>
                  </a:lnTo>
                  <a:close/>
                  <a:moveTo>
                    <a:pt x="173046" y="153081"/>
                  </a:moveTo>
                  <a:lnTo>
                    <a:pt x="119801" y="153081"/>
                  </a:lnTo>
                  <a:lnTo>
                    <a:pt x="119801" y="206325"/>
                  </a:lnTo>
                  <a:lnTo>
                    <a:pt x="173046" y="206325"/>
                  </a:lnTo>
                  <a:cubicBezTo>
                    <a:pt x="187689" y="206325"/>
                    <a:pt x="199669" y="194346"/>
                    <a:pt x="199669" y="179702"/>
                  </a:cubicBezTo>
                  <a:cubicBezTo>
                    <a:pt x="199669" y="165061"/>
                    <a:pt x="187689" y="153081"/>
                    <a:pt x="173046" y="153081"/>
                  </a:cubicBezTo>
                  <a:lnTo>
                    <a:pt x="173046" y="153081"/>
                  </a:lnTo>
                  <a:close/>
                  <a:moveTo>
                    <a:pt x="212980" y="22630"/>
                  </a:moveTo>
                  <a:lnTo>
                    <a:pt x="212980" y="86524"/>
                  </a:lnTo>
                  <a:cubicBezTo>
                    <a:pt x="212980" y="89852"/>
                    <a:pt x="215643" y="92514"/>
                    <a:pt x="218971" y="93180"/>
                  </a:cubicBezTo>
                  <a:lnTo>
                    <a:pt x="219636" y="93180"/>
                  </a:lnTo>
                  <a:lnTo>
                    <a:pt x="283531" y="93180"/>
                  </a:lnTo>
                  <a:lnTo>
                    <a:pt x="212980" y="22630"/>
                  </a:lnTo>
                  <a:close/>
                </a:path>
              </a:pathLst>
            </a:custGeom>
            <a:solidFill>
              <a:srgbClr val="FFFFFF"/>
            </a:solidFill>
            <a:ln>
              <a:noFill/>
            </a:ln>
          </p:spPr>
          <p:txBody>
            <a:bodyPr anchorCtr="0" anchor="ctr" bIns="9525" lIns="95250" spcFirstLastPara="1" rIns="95250" wrap="square" tIns="95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44" name="Google Shape;1344;p87"/>
            <p:cNvSpPr/>
            <p:nvPr/>
          </p:nvSpPr>
          <p:spPr>
            <a:xfrm>
              <a:off x="2984137" y="3441917"/>
              <a:ext cx="346094" cy="372717"/>
            </a:xfrm>
            <a:custGeom>
              <a:rect b="b" l="l" r="r" t="t"/>
              <a:pathLst>
                <a:path extrusionOk="0" h="372717" w="346094">
                  <a:moveTo>
                    <a:pt x="252914" y="0"/>
                  </a:moveTo>
                  <a:cubicBezTo>
                    <a:pt x="267557" y="0"/>
                    <a:pt x="279537" y="11981"/>
                    <a:pt x="279537" y="26623"/>
                  </a:cubicBezTo>
                  <a:lnTo>
                    <a:pt x="279537" y="26623"/>
                  </a:lnTo>
                  <a:lnTo>
                    <a:pt x="279537" y="86524"/>
                  </a:lnTo>
                  <a:cubicBezTo>
                    <a:pt x="279537" y="101166"/>
                    <a:pt x="267557" y="113147"/>
                    <a:pt x="252914" y="113147"/>
                  </a:cubicBezTo>
                  <a:lnTo>
                    <a:pt x="252914" y="113147"/>
                  </a:lnTo>
                  <a:lnTo>
                    <a:pt x="179702" y="113147"/>
                  </a:lnTo>
                  <a:lnTo>
                    <a:pt x="179702" y="206326"/>
                  </a:lnTo>
                  <a:lnTo>
                    <a:pt x="292849" y="206326"/>
                  </a:lnTo>
                  <a:cubicBezTo>
                    <a:pt x="306826" y="206326"/>
                    <a:pt x="318804" y="217641"/>
                    <a:pt x="319471" y="231618"/>
                  </a:cubicBezTo>
                  <a:lnTo>
                    <a:pt x="319471" y="232949"/>
                  </a:lnTo>
                  <a:lnTo>
                    <a:pt x="319471" y="306162"/>
                  </a:lnTo>
                  <a:lnTo>
                    <a:pt x="326127" y="306162"/>
                  </a:lnTo>
                  <a:cubicBezTo>
                    <a:pt x="336776" y="306162"/>
                    <a:pt x="345427" y="314149"/>
                    <a:pt x="346094" y="324798"/>
                  </a:cubicBezTo>
                  <a:lnTo>
                    <a:pt x="346094" y="326129"/>
                  </a:lnTo>
                  <a:lnTo>
                    <a:pt x="346094" y="352750"/>
                  </a:lnTo>
                  <a:cubicBezTo>
                    <a:pt x="346094" y="364065"/>
                    <a:pt x="337441" y="372717"/>
                    <a:pt x="326127" y="372717"/>
                  </a:cubicBezTo>
                  <a:lnTo>
                    <a:pt x="326127" y="372717"/>
                  </a:lnTo>
                  <a:lnTo>
                    <a:pt x="299504" y="372717"/>
                  </a:lnTo>
                  <a:cubicBezTo>
                    <a:pt x="288188" y="372717"/>
                    <a:pt x="279537" y="364065"/>
                    <a:pt x="279537" y="352750"/>
                  </a:cubicBezTo>
                  <a:lnTo>
                    <a:pt x="279537" y="352750"/>
                  </a:lnTo>
                  <a:lnTo>
                    <a:pt x="279537" y="326129"/>
                  </a:lnTo>
                  <a:cubicBezTo>
                    <a:pt x="279537" y="314814"/>
                    <a:pt x="288188" y="306162"/>
                    <a:pt x="299504" y="306162"/>
                  </a:cubicBezTo>
                  <a:lnTo>
                    <a:pt x="299504" y="306162"/>
                  </a:lnTo>
                  <a:lnTo>
                    <a:pt x="306160" y="306162"/>
                  </a:lnTo>
                  <a:lnTo>
                    <a:pt x="306160" y="232949"/>
                  </a:lnTo>
                  <a:cubicBezTo>
                    <a:pt x="306160" y="225628"/>
                    <a:pt x="300835" y="220303"/>
                    <a:pt x="293515" y="219637"/>
                  </a:cubicBezTo>
                  <a:lnTo>
                    <a:pt x="292849" y="219637"/>
                  </a:lnTo>
                  <a:lnTo>
                    <a:pt x="179702" y="219637"/>
                  </a:lnTo>
                  <a:lnTo>
                    <a:pt x="179702" y="306162"/>
                  </a:lnTo>
                  <a:lnTo>
                    <a:pt x="186357" y="306162"/>
                  </a:lnTo>
                  <a:cubicBezTo>
                    <a:pt x="197006" y="306162"/>
                    <a:pt x="205659" y="314149"/>
                    <a:pt x="206324" y="324798"/>
                  </a:cubicBezTo>
                  <a:lnTo>
                    <a:pt x="206324" y="326129"/>
                  </a:lnTo>
                  <a:lnTo>
                    <a:pt x="206324" y="352750"/>
                  </a:lnTo>
                  <a:cubicBezTo>
                    <a:pt x="206324" y="364065"/>
                    <a:pt x="197673" y="372717"/>
                    <a:pt x="186357" y="372717"/>
                  </a:cubicBezTo>
                  <a:lnTo>
                    <a:pt x="186357" y="372717"/>
                  </a:lnTo>
                  <a:lnTo>
                    <a:pt x="159735" y="372717"/>
                  </a:lnTo>
                  <a:cubicBezTo>
                    <a:pt x="148421" y="372717"/>
                    <a:pt x="139768" y="364065"/>
                    <a:pt x="139768" y="352750"/>
                  </a:cubicBezTo>
                  <a:lnTo>
                    <a:pt x="139768" y="352750"/>
                  </a:lnTo>
                  <a:lnTo>
                    <a:pt x="139768" y="326129"/>
                  </a:lnTo>
                  <a:cubicBezTo>
                    <a:pt x="139768" y="314814"/>
                    <a:pt x="148421" y="306162"/>
                    <a:pt x="159735" y="306162"/>
                  </a:cubicBezTo>
                  <a:lnTo>
                    <a:pt x="159735" y="306162"/>
                  </a:lnTo>
                  <a:lnTo>
                    <a:pt x="166390" y="306162"/>
                  </a:lnTo>
                  <a:lnTo>
                    <a:pt x="166390" y="219637"/>
                  </a:lnTo>
                  <a:lnTo>
                    <a:pt x="53245" y="219637"/>
                  </a:lnTo>
                  <a:cubicBezTo>
                    <a:pt x="45923" y="219637"/>
                    <a:pt x="40599" y="224962"/>
                    <a:pt x="39934" y="232283"/>
                  </a:cubicBezTo>
                  <a:lnTo>
                    <a:pt x="39934" y="232949"/>
                  </a:lnTo>
                  <a:lnTo>
                    <a:pt x="39934" y="306162"/>
                  </a:lnTo>
                  <a:lnTo>
                    <a:pt x="46589" y="306162"/>
                  </a:lnTo>
                  <a:cubicBezTo>
                    <a:pt x="57239" y="306162"/>
                    <a:pt x="65890" y="314149"/>
                    <a:pt x="66555" y="324798"/>
                  </a:cubicBezTo>
                  <a:lnTo>
                    <a:pt x="66555" y="326129"/>
                  </a:lnTo>
                  <a:lnTo>
                    <a:pt x="66555" y="352750"/>
                  </a:lnTo>
                  <a:cubicBezTo>
                    <a:pt x="66555" y="364065"/>
                    <a:pt x="57903" y="372717"/>
                    <a:pt x="46589" y="372717"/>
                  </a:cubicBezTo>
                  <a:lnTo>
                    <a:pt x="46589" y="372717"/>
                  </a:lnTo>
                  <a:lnTo>
                    <a:pt x="19967" y="372717"/>
                  </a:lnTo>
                  <a:cubicBezTo>
                    <a:pt x="8651" y="372717"/>
                    <a:pt x="0" y="364065"/>
                    <a:pt x="0" y="352750"/>
                  </a:cubicBezTo>
                  <a:lnTo>
                    <a:pt x="0" y="352750"/>
                  </a:lnTo>
                  <a:lnTo>
                    <a:pt x="0" y="326129"/>
                  </a:lnTo>
                  <a:cubicBezTo>
                    <a:pt x="0" y="314814"/>
                    <a:pt x="8651" y="306162"/>
                    <a:pt x="19967" y="306162"/>
                  </a:cubicBezTo>
                  <a:lnTo>
                    <a:pt x="19967" y="306162"/>
                  </a:lnTo>
                  <a:lnTo>
                    <a:pt x="26623" y="306162"/>
                  </a:lnTo>
                  <a:lnTo>
                    <a:pt x="26623" y="232949"/>
                  </a:lnTo>
                  <a:cubicBezTo>
                    <a:pt x="26623" y="218972"/>
                    <a:pt x="37936" y="206992"/>
                    <a:pt x="51914" y="206326"/>
                  </a:cubicBezTo>
                  <a:lnTo>
                    <a:pt x="53245" y="206326"/>
                  </a:lnTo>
                  <a:lnTo>
                    <a:pt x="166390" y="206326"/>
                  </a:lnTo>
                  <a:lnTo>
                    <a:pt x="166390" y="113147"/>
                  </a:lnTo>
                  <a:lnTo>
                    <a:pt x="93179" y="113147"/>
                  </a:lnTo>
                  <a:cubicBezTo>
                    <a:pt x="79202" y="113147"/>
                    <a:pt x="67221" y="101833"/>
                    <a:pt x="66555" y="87855"/>
                  </a:cubicBezTo>
                  <a:lnTo>
                    <a:pt x="66555" y="86524"/>
                  </a:lnTo>
                  <a:lnTo>
                    <a:pt x="66555" y="26623"/>
                  </a:lnTo>
                  <a:cubicBezTo>
                    <a:pt x="66555" y="11981"/>
                    <a:pt x="78537" y="0"/>
                    <a:pt x="93179" y="0"/>
                  </a:cubicBezTo>
                  <a:lnTo>
                    <a:pt x="93179" y="0"/>
                  </a:lnTo>
                  <a:lnTo>
                    <a:pt x="252914" y="0"/>
                  </a:lnTo>
                  <a:close/>
                  <a:moveTo>
                    <a:pt x="46589" y="319472"/>
                  </a:moveTo>
                  <a:lnTo>
                    <a:pt x="19967" y="319472"/>
                  </a:lnTo>
                  <a:cubicBezTo>
                    <a:pt x="15973" y="319472"/>
                    <a:pt x="13311" y="322134"/>
                    <a:pt x="13311" y="326129"/>
                  </a:cubicBezTo>
                  <a:lnTo>
                    <a:pt x="13311" y="326129"/>
                  </a:lnTo>
                  <a:lnTo>
                    <a:pt x="13311" y="352750"/>
                  </a:lnTo>
                  <a:cubicBezTo>
                    <a:pt x="13311" y="356744"/>
                    <a:pt x="15973" y="359406"/>
                    <a:pt x="19967" y="359406"/>
                  </a:cubicBezTo>
                  <a:lnTo>
                    <a:pt x="19967" y="359406"/>
                  </a:lnTo>
                  <a:lnTo>
                    <a:pt x="46589" y="359406"/>
                  </a:lnTo>
                  <a:cubicBezTo>
                    <a:pt x="50583" y="359406"/>
                    <a:pt x="53245" y="356744"/>
                    <a:pt x="53245" y="352750"/>
                  </a:cubicBezTo>
                  <a:lnTo>
                    <a:pt x="53245" y="352750"/>
                  </a:lnTo>
                  <a:lnTo>
                    <a:pt x="53245" y="326129"/>
                  </a:lnTo>
                  <a:cubicBezTo>
                    <a:pt x="53245" y="322134"/>
                    <a:pt x="50583" y="319472"/>
                    <a:pt x="46589" y="319472"/>
                  </a:cubicBezTo>
                  <a:lnTo>
                    <a:pt x="46589" y="319472"/>
                  </a:lnTo>
                  <a:close/>
                  <a:moveTo>
                    <a:pt x="186357" y="319472"/>
                  </a:moveTo>
                  <a:lnTo>
                    <a:pt x="159735" y="319472"/>
                  </a:lnTo>
                  <a:cubicBezTo>
                    <a:pt x="155741" y="319472"/>
                    <a:pt x="153079" y="322134"/>
                    <a:pt x="153079" y="326129"/>
                  </a:cubicBezTo>
                  <a:lnTo>
                    <a:pt x="153079" y="326129"/>
                  </a:lnTo>
                  <a:lnTo>
                    <a:pt x="153079" y="352750"/>
                  </a:lnTo>
                  <a:cubicBezTo>
                    <a:pt x="153079" y="356744"/>
                    <a:pt x="155741" y="359406"/>
                    <a:pt x="159735" y="359406"/>
                  </a:cubicBezTo>
                  <a:lnTo>
                    <a:pt x="159735" y="359406"/>
                  </a:lnTo>
                  <a:lnTo>
                    <a:pt x="186357" y="359406"/>
                  </a:lnTo>
                  <a:cubicBezTo>
                    <a:pt x="190351" y="359406"/>
                    <a:pt x="193013" y="356744"/>
                    <a:pt x="193013" y="352750"/>
                  </a:cubicBezTo>
                  <a:lnTo>
                    <a:pt x="193013" y="352750"/>
                  </a:lnTo>
                  <a:lnTo>
                    <a:pt x="193013" y="326129"/>
                  </a:lnTo>
                  <a:cubicBezTo>
                    <a:pt x="193013" y="322134"/>
                    <a:pt x="190351" y="319472"/>
                    <a:pt x="186357" y="319472"/>
                  </a:cubicBezTo>
                  <a:lnTo>
                    <a:pt x="186357" y="319472"/>
                  </a:lnTo>
                  <a:close/>
                  <a:moveTo>
                    <a:pt x="326127" y="319472"/>
                  </a:moveTo>
                  <a:lnTo>
                    <a:pt x="299504" y="319472"/>
                  </a:lnTo>
                  <a:cubicBezTo>
                    <a:pt x="295511" y="319472"/>
                    <a:pt x="292849" y="322134"/>
                    <a:pt x="292849" y="326129"/>
                  </a:cubicBezTo>
                  <a:lnTo>
                    <a:pt x="292849" y="326129"/>
                  </a:lnTo>
                  <a:lnTo>
                    <a:pt x="292849" y="352750"/>
                  </a:lnTo>
                  <a:cubicBezTo>
                    <a:pt x="292849" y="356744"/>
                    <a:pt x="295511" y="359406"/>
                    <a:pt x="299504" y="359406"/>
                  </a:cubicBezTo>
                  <a:lnTo>
                    <a:pt x="299504" y="359406"/>
                  </a:lnTo>
                  <a:lnTo>
                    <a:pt x="326127" y="359406"/>
                  </a:lnTo>
                  <a:cubicBezTo>
                    <a:pt x="330120" y="359406"/>
                    <a:pt x="332783" y="356744"/>
                    <a:pt x="332783" y="352750"/>
                  </a:cubicBezTo>
                  <a:lnTo>
                    <a:pt x="332783" y="352750"/>
                  </a:lnTo>
                  <a:lnTo>
                    <a:pt x="332783" y="326129"/>
                  </a:lnTo>
                  <a:cubicBezTo>
                    <a:pt x="332783" y="322134"/>
                    <a:pt x="330120" y="319472"/>
                    <a:pt x="326127" y="319472"/>
                  </a:cubicBezTo>
                  <a:lnTo>
                    <a:pt x="326127" y="319472"/>
                  </a:lnTo>
                  <a:close/>
                  <a:moveTo>
                    <a:pt x="252914" y="13312"/>
                  </a:moveTo>
                  <a:lnTo>
                    <a:pt x="93179" y="13312"/>
                  </a:lnTo>
                  <a:cubicBezTo>
                    <a:pt x="85857" y="13312"/>
                    <a:pt x="79868" y="19302"/>
                    <a:pt x="79868" y="26623"/>
                  </a:cubicBezTo>
                  <a:lnTo>
                    <a:pt x="79868" y="26623"/>
                  </a:lnTo>
                  <a:lnTo>
                    <a:pt x="79868" y="86524"/>
                  </a:lnTo>
                  <a:cubicBezTo>
                    <a:pt x="79868" y="93846"/>
                    <a:pt x="85857" y="99835"/>
                    <a:pt x="93179" y="99835"/>
                  </a:cubicBezTo>
                  <a:lnTo>
                    <a:pt x="93179" y="99835"/>
                  </a:lnTo>
                  <a:lnTo>
                    <a:pt x="252914" y="99835"/>
                  </a:lnTo>
                  <a:cubicBezTo>
                    <a:pt x="260236" y="99835"/>
                    <a:pt x="266226" y="93846"/>
                    <a:pt x="266226" y="86524"/>
                  </a:cubicBezTo>
                  <a:lnTo>
                    <a:pt x="266226" y="86524"/>
                  </a:lnTo>
                  <a:lnTo>
                    <a:pt x="266226" y="26623"/>
                  </a:lnTo>
                  <a:cubicBezTo>
                    <a:pt x="266226" y="19302"/>
                    <a:pt x="260236" y="13312"/>
                    <a:pt x="252914" y="13312"/>
                  </a:cubicBezTo>
                  <a:lnTo>
                    <a:pt x="252914" y="13312"/>
                  </a:lnTo>
                  <a:close/>
                  <a:moveTo>
                    <a:pt x="109818" y="59901"/>
                  </a:moveTo>
                  <a:cubicBezTo>
                    <a:pt x="115142" y="59901"/>
                    <a:pt x="119802" y="64561"/>
                    <a:pt x="119802" y="69886"/>
                  </a:cubicBezTo>
                  <a:cubicBezTo>
                    <a:pt x="119802" y="75210"/>
                    <a:pt x="115142" y="79868"/>
                    <a:pt x="109818" y="79868"/>
                  </a:cubicBezTo>
                  <a:cubicBezTo>
                    <a:pt x="104494" y="79868"/>
                    <a:pt x="99835" y="75210"/>
                    <a:pt x="99835" y="69886"/>
                  </a:cubicBezTo>
                  <a:cubicBezTo>
                    <a:pt x="99835" y="64561"/>
                    <a:pt x="104494" y="59901"/>
                    <a:pt x="109818" y="59901"/>
                  </a:cubicBezTo>
                  <a:close/>
                </a:path>
              </a:pathLst>
            </a:custGeom>
            <a:solidFill>
              <a:srgbClr val="FFFFFF"/>
            </a:solidFill>
            <a:ln>
              <a:noFill/>
            </a:ln>
          </p:spPr>
          <p:txBody>
            <a:bodyPr anchorCtr="0" anchor="ctr" bIns="9525" lIns="95250" spcFirstLastPara="1" rIns="95250" wrap="square" tIns="95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345" name="Google Shape;1345;p87"/>
            <p:cNvSpPr/>
            <p:nvPr/>
          </p:nvSpPr>
          <p:spPr>
            <a:xfrm>
              <a:off x="2970916" y="4689615"/>
              <a:ext cx="372717" cy="279537"/>
            </a:xfrm>
            <a:custGeom>
              <a:rect b="b" l="l" r="r" t="t"/>
              <a:pathLst>
                <a:path extrusionOk="0" h="279537" w="372717">
                  <a:moveTo>
                    <a:pt x="346095" y="0"/>
                  </a:moveTo>
                  <a:cubicBezTo>
                    <a:pt x="360737" y="0"/>
                    <a:pt x="372717" y="11981"/>
                    <a:pt x="372717" y="26623"/>
                  </a:cubicBezTo>
                  <a:lnTo>
                    <a:pt x="372717" y="26623"/>
                  </a:lnTo>
                  <a:lnTo>
                    <a:pt x="372717" y="252915"/>
                  </a:lnTo>
                  <a:cubicBezTo>
                    <a:pt x="372717" y="267557"/>
                    <a:pt x="360737" y="279537"/>
                    <a:pt x="346095" y="279537"/>
                  </a:cubicBezTo>
                  <a:lnTo>
                    <a:pt x="346095" y="279537"/>
                  </a:lnTo>
                  <a:lnTo>
                    <a:pt x="26623" y="279537"/>
                  </a:lnTo>
                  <a:cubicBezTo>
                    <a:pt x="11981" y="279537"/>
                    <a:pt x="0" y="267557"/>
                    <a:pt x="0" y="252915"/>
                  </a:cubicBezTo>
                  <a:lnTo>
                    <a:pt x="0" y="252915"/>
                  </a:lnTo>
                  <a:lnTo>
                    <a:pt x="0" y="26623"/>
                  </a:lnTo>
                  <a:cubicBezTo>
                    <a:pt x="0" y="11981"/>
                    <a:pt x="11981" y="0"/>
                    <a:pt x="26623" y="0"/>
                  </a:cubicBezTo>
                  <a:lnTo>
                    <a:pt x="26623" y="0"/>
                  </a:lnTo>
                  <a:lnTo>
                    <a:pt x="346095" y="0"/>
                  </a:lnTo>
                  <a:close/>
                  <a:moveTo>
                    <a:pt x="252250" y="119801"/>
                  </a:moveTo>
                  <a:lnTo>
                    <a:pt x="251583" y="120468"/>
                  </a:lnTo>
                  <a:lnTo>
                    <a:pt x="191682" y="198338"/>
                  </a:lnTo>
                  <a:cubicBezTo>
                    <a:pt x="191018" y="199004"/>
                    <a:pt x="190352" y="199669"/>
                    <a:pt x="189687" y="201000"/>
                  </a:cubicBezTo>
                  <a:cubicBezTo>
                    <a:pt x="179703" y="210985"/>
                    <a:pt x="163730" y="211649"/>
                    <a:pt x="153081" y="202331"/>
                  </a:cubicBezTo>
                  <a:lnTo>
                    <a:pt x="151749" y="201667"/>
                  </a:lnTo>
                  <a:lnTo>
                    <a:pt x="107822" y="159071"/>
                  </a:lnTo>
                  <a:cubicBezTo>
                    <a:pt x="107822" y="159071"/>
                    <a:pt x="107156" y="158404"/>
                    <a:pt x="107156" y="158404"/>
                  </a:cubicBezTo>
                  <a:cubicBezTo>
                    <a:pt x="101833" y="153746"/>
                    <a:pt x="93846" y="154410"/>
                    <a:pt x="89186" y="159071"/>
                  </a:cubicBezTo>
                  <a:lnTo>
                    <a:pt x="88520" y="159735"/>
                  </a:lnTo>
                  <a:lnTo>
                    <a:pt x="13312" y="247590"/>
                  </a:lnTo>
                  <a:lnTo>
                    <a:pt x="13312" y="252250"/>
                  </a:lnTo>
                  <a:cubicBezTo>
                    <a:pt x="13312" y="259570"/>
                    <a:pt x="18636" y="264895"/>
                    <a:pt x="25956" y="265560"/>
                  </a:cubicBezTo>
                  <a:lnTo>
                    <a:pt x="26623" y="265560"/>
                  </a:lnTo>
                  <a:lnTo>
                    <a:pt x="346095" y="265560"/>
                  </a:lnTo>
                  <a:cubicBezTo>
                    <a:pt x="353416" y="265560"/>
                    <a:pt x="359406" y="259570"/>
                    <a:pt x="359406" y="252250"/>
                  </a:cubicBezTo>
                  <a:lnTo>
                    <a:pt x="359406" y="252250"/>
                  </a:lnTo>
                  <a:lnTo>
                    <a:pt x="359406" y="235610"/>
                  </a:lnTo>
                  <a:lnTo>
                    <a:pt x="272882" y="120468"/>
                  </a:lnTo>
                  <a:cubicBezTo>
                    <a:pt x="272217" y="119801"/>
                    <a:pt x="271552" y="118470"/>
                    <a:pt x="270221" y="117806"/>
                  </a:cubicBezTo>
                  <a:cubicBezTo>
                    <a:pt x="264230" y="114476"/>
                    <a:pt x="256908" y="115143"/>
                    <a:pt x="252250" y="119801"/>
                  </a:cubicBezTo>
                  <a:close/>
                  <a:moveTo>
                    <a:pt x="346095" y="13312"/>
                  </a:moveTo>
                  <a:lnTo>
                    <a:pt x="26623" y="13312"/>
                  </a:lnTo>
                  <a:cubicBezTo>
                    <a:pt x="19300" y="13312"/>
                    <a:pt x="13312" y="19301"/>
                    <a:pt x="13312" y="26623"/>
                  </a:cubicBezTo>
                  <a:lnTo>
                    <a:pt x="13312" y="26623"/>
                  </a:lnTo>
                  <a:lnTo>
                    <a:pt x="13312" y="228289"/>
                  </a:lnTo>
                  <a:lnTo>
                    <a:pt x="78537" y="151748"/>
                  </a:lnTo>
                  <a:cubicBezTo>
                    <a:pt x="87855" y="140435"/>
                    <a:pt x="105160" y="139104"/>
                    <a:pt x="115809" y="149086"/>
                  </a:cubicBezTo>
                  <a:lnTo>
                    <a:pt x="116474" y="149753"/>
                  </a:lnTo>
                  <a:lnTo>
                    <a:pt x="117140" y="150417"/>
                  </a:lnTo>
                  <a:lnTo>
                    <a:pt x="161067" y="193013"/>
                  </a:lnTo>
                  <a:cubicBezTo>
                    <a:pt x="166392" y="198338"/>
                    <a:pt x="175044" y="198338"/>
                    <a:pt x="179703" y="193013"/>
                  </a:cubicBezTo>
                  <a:lnTo>
                    <a:pt x="180369" y="192349"/>
                  </a:lnTo>
                  <a:lnTo>
                    <a:pt x="181034" y="191682"/>
                  </a:lnTo>
                  <a:lnTo>
                    <a:pt x="240934" y="113812"/>
                  </a:lnTo>
                  <a:cubicBezTo>
                    <a:pt x="249588" y="101832"/>
                    <a:pt x="266893" y="99834"/>
                    <a:pt x="278206" y="109152"/>
                  </a:cubicBezTo>
                  <a:cubicBezTo>
                    <a:pt x="279539" y="110483"/>
                    <a:pt x="280870" y="111814"/>
                    <a:pt x="282200" y="113145"/>
                  </a:cubicBezTo>
                  <a:lnTo>
                    <a:pt x="283531" y="114476"/>
                  </a:lnTo>
                  <a:lnTo>
                    <a:pt x="360072" y="215643"/>
                  </a:lnTo>
                  <a:lnTo>
                    <a:pt x="360072" y="27954"/>
                  </a:lnTo>
                  <a:cubicBezTo>
                    <a:pt x="360072" y="20632"/>
                    <a:pt x="354747" y="15308"/>
                    <a:pt x="347426" y="14643"/>
                  </a:cubicBezTo>
                  <a:lnTo>
                    <a:pt x="346095" y="13312"/>
                  </a:lnTo>
                  <a:close/>
                  <a:moveTo>
                    <a:pt x="66557" y="33279"/>
                  </a:moveTo>
                  <a:cubicBezTo>
                    <a:pt x="85193" y="33279"/>
                    <a:pt x="99835" y="47921"/>
                    <a:pt x="99835" y="66557"/>
                  </a:cubicBezTo>
                  <a:cubicBezTo>
                    <a:pt x="99835" y="85193"/>
                    <a:pt x="85193" y="99834"/>
                    <a:pt x="66557" y="99834"/>
                  </a:cubicBezTo>
                  <a:cubicBezTo>
                    <a:pt x="47921" y="99834"/>
                    <a:pt x="33279" y="85193"/>
                    <a:pt x="33279" y="66557"/>
                  </a:cubicBezTo>
                  <a:cubicBezTo>
                    <a:pt x="33279" y="47921"/>
                    <a:pt x="47921" y="33279"/>
                    <a:pt x="66557" y="33279"/>
                  </a:cubicBezTo>
                  <a:close/>
                  <a:moveTo>
                    <a:pt x="66557" y="46590"/>
                  </a:moveTo>
                  <a:cubicBezTo>
                    <a:pt x="55241" y="46590"/>
                    <a:pt x="46590" y="55242"/>
                    <a:pt x="46590" y="66557"/>
                  </a:cubicBezTo>
                  <a:cubicBezTo>
                    <a:pt x="46590" y="77871"/>
                    <a:pt x="55241" y="86524"/>
                    <a:pt x="66557" y="86524"/>
                  </a:cubicBezTo>
                  <a:cubicBezTo>
                    <a:pt x="77871" y="86524"/>
                    <a:pt x="86524" y="77871"/>
                    <a:pt x="86524" y="66557"/>
                  </a:cubicBezTo>
                  <a:cubicBezTo>
                    <a:pt x="86524" y="55242"/>
                    <a:pt x="77871" y="46590"/>
                    <a:pt x="66557" y="46590"/>
                  </a:cubicBezTo>
                  <a:close/>
                </a:path>
              </a:pathLst>
            </a:custGeom>
            <a:solidFill>
              <a:srgbClr val="FFFFFF"/>
            </a:solidFill>
            <a:ln>
              <a:noFill/>
            </a:ln>
          </p:spPr>
          <p:txBody>
            <a:bodyPr anchorCtr="0" anchor="ctr" bIns="9525" lIns="95250" spcFirstLastPara="1" rIns="95250" wrap="square" tIns="95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cxnSp>
          <p:nvCxnSpPr>
            <p:cNvPr id="1346" name="Google Shape;1346;p87"/>
            <p:cNvCxnSpPr/>
            <p:nvPr/>
          </p:nvCxnSpPr>
          <p:spPr>
            <a:xfrm>
              <a:off x="3671875" y="2379434"/>
              <a:ext cx="2284425" cy="0"/>
            </a:xfrm>
            <a:prstGeom prst="straightConnector1">
              <a:avLst/>
            </a:prstGeom>
            <a:solidFill>
              <a:srgbClr val="E6E5E5"/>
            </a:solidFill>
            <a:ln cap="flat" cmpd="sng" w="12700">
              <a:solidFill>
                <a:srgbClr val="E6E5E5"/>
              </a:solidFill>
              <a:prstDash val="solid"/>
              <a:round/>
              <a:headEnd len="sm" w="sm" type="none"/>
              <a:tailEnd len="med" w="med" type="oval"/>
            </a:ln>
          </p:spPr>
        </p:cxnSp>
        <p:cxnSp>
          <p:nvCxnSpPr>
            <p:cNvPr id="1347" name="Google Shape;1347;p87"/>
            <p:cNvCxnSpPr/>
            <p:nvPr/>
          </p:nvCxnSpPr>
          <p:spPr>
            <a:xfrm>
              <a:off x="4315879" y="3617176"/>
              <a:ext cx="1640415" cy="0"/>
            </a:xfrm>
            <a:prstGeom prst="straightConnector1">
              <a:avLst/>
            </a:prstGeom>
            <a:solidFill>
              <a:srgbClr val="A4A4A4"/>
            </a:solidFill>
            <a:ln cap="flat" cmpd="sng" w="12700">
              <a:solidFill>
                <a:srgbClr val="A4A4A4"/>
              </a:solidFill>
              <a:prstDash val="solid"/>
              <a:round/>
              <a:headEnd len="sm" w="sm" type="none"/>
              <a:tailEnd len="med" w="med" type="oval"/>
            </a:ln>
          </p:spPr>
        </p:cxnSp>
        <p:cxnSp>
          <p:nvCxnSpPr>
            <p:cNvPr id="1348" name="Google Shape;1348;p87"/>
            <p:cNvCxnSpPr/>
            <p:nvPr/>
          </p:nvCxnSpPr>
          <p:spPr>
            <a:xfrm>
              <a:off x="4987608" y="4842739"/>
              <a:ext cx="968695" cy="1"/>
            </a:xfrm>
            <a:prstGeom prst="straightConnector1">
              <a:avLst/>
            </a:prstGeom>
            <a:solidFill>
              <a:srgbClr val="225870"/>
            </a:solidFill>
            <a:ln cap="flat" cmpd="sng" w="12700">
              <a:solidFill>
                <a:srgbClr val="225870"/>
              </a:solidFill>
              <a:prstDash val="solid"/>
              <a:round/>
              <a:headEnd len="sm" w="sm" type="none"/>
              <a:tailEnd len="med" w="med" type="oval"/>
            </a:ln>
          </p:spPr>
        </p:cxnSp>
        <p:sp>
          <p:nvSpPr>
            <p:cNvPr id="1349" name="Google Shape;1349;p87"/>
            <p:cNvSpPr txBox="1"/>
            <p:nvPr/>
          </p:nvSpPr>
          <p:spPr>
            <a:xfrm>
              <a:off x="6158641" y="2099050"/>
              <a:ext cx="4432500" cy="279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42464B"/>
                  </a:solidFill>
                  <a:latin typeface="Microsoft Yahei"/>
                  <a:ea typeface="Microsoft Yahei"/>
                  <a:cs typeface="Microsoft Yahei"/>
                  <a:sym typeface="Microsoft Yahei"/>
                </a:rPr>
                <a:t>Fine </a:t>
              </a:r>
              <a:r>
                <a:rPr b="1" i="0" lang="en" sz="1400" u="none" cap="none" strike="noStrike">
                  <a:solidFill>
                    <a:srgbClr val="42464B"/>
                  </a:solidFill>
                  <a:latin typeface="Microsoft Yahei"/>
                  <a:ea typeface="Microsoft Yahei"/>
                  <a:cs typeface="Microsoft Yahei"/>
                  <a:sym typeface="Microsoft Yahei"/>
                </a:rPr>
                <a:t>Tun</a:t>
              </a:r>
              <a:r>
                <a:rPr b="1" lang="en">
                  <a:solidFill>
                    <a:srgbClr val="42464B"/>
                  </a:solidFill>
                  <a:latin typeface="Microsoft Yahei"/>
                  <a:ea typeface="Microsoft Yahei"/>
                  <a:cs typeface="Microsoft Yahei"/>
                  <a:sym typeface="Microsoft Yahei"/>
                </a:rPr>
                <a:t>ing of existing</a:t>
              </a:r>
              <a:r>
                <a:rPr b="1" i="0" lang="en" sz="1400" u="none" cap="none" strike="noStrike">
                  <a:solidFill>
                    <a:srgbClr val="42464B"/>
                  </a:solidFill>
                  <a:latin typeface="Microsoft Yahei"/>
                  <a:ea typeface="Microsoft Yahei"/>
                  <a:cs typeface="Microsoft Yahei"/>
                  <a:sym typeface="Microsoft Yahei"/>
                </a:rPr>
                <a:t> Models</a:t>
              </a:r>
              <a:endParaRPr b="0" i="0" sz="800" u="none" cap="none" strike="noStrike">
                <a:solidFill>
                  <a:schemeClr val="dk1"/>
                </a:solidFill>
                <a:latin typeface="Calibri"/>
                <a:ea typeface="Calibri"/>
                <a:cs typeface="Calibri"/>
                <a:sym typeface="Calibri"/>
              </a:endParaRPr>
            </a:p>
          </p:txBody>
        </p:sp>
        <p:sp>
          <p:nvSpPr>
            <p:cNvPr id="1350" name="Google Shape;1350;p87"/>
            <p:cNvSpPr txBox="1"/>
            <p:nvPr/>
          </p:nvSpPr>
          <p:spPr>
            <a:xfrm>
              <a:off x="6158644" y="3294750"/>
              <a:ext cx="4153500" cy="279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42464B"/>
                  </a:solidFill>
                  <a:latin typeface="Microsoft Yahei"/>
                  <a:ea typeface="Microsoft Yahei"/>
                  <a:cs typeface="Microsoft Yahei"/>
                  <a:sym typeface="Microsoft Yahei"/>
                </a:rPr>
                <a:t>Categorizing</a:t>
              </a:r>
              <a:r>
                <a:rPr b="1" lang="en">
                  <a:solidFill>
                    <a:srgbClr val="42464B"/>
                  </a:solidFill>
                  <a:latin typeface="Microsoft Yahei"/>
                  <a:ea typeface="Microsoft Yahei"/>
                  <a:cs typeface="Microsoft Yahei"/>
                  <a:sym typeface="Microsoft Yahei"/>
                </a:rPr>
                <a:t> Hateful Meme</a:t>
              </a:r>
              <a:endParaRPr b="0" i="0" sz="800" u="none" cap="none" strike="noStrike">
                <a:solidFill>
                  <a:schemeClr val="dk1"/>
                </a:solidFill>
                <a:latin typeface="Calibri"/>
                <a:ea typeface="Calibri"/>
                <a:cs typeface="Calibri"/>
                <a:sym typeface="Calibri"/>
              </a:endParaRPr>
            </a:p>
          </p:txBody>
        </p:sp>
        <p:sp>
          <p:nvSpPr>
            <p:cNvPr id="1351" name="Google Shape;1351;p87"/>
            <p:cNvSpPr txBox="1"/>
            <p:nvPr/>
          </p:nvSpPr>
          <p:spPr>
            <a:xfrm>
              <a:off x="6158639" y="4490475"/>
              <a:ext cx="4580100" cy="279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1400"/>
                <a:buFont typeface="Arial"/>
                <a:buNone/>
              </a:pPr>
              <a:r>
                <a:rPr b="1" lang="en">
                  <a:solidFill>
                    <a:srgbClr val="42464B"/>
                  </a:solidFill>
                  <a:latin typeface="Microsoft Yahei"/>
                  <a:ea typeface="Microsoft Yahei"/>
                  <a:cs typeface="Microsoft Yahei"/>
                  <a:sym typeface="Microsoft Yahei"/>
                </a:rPr>
                <a:t>Evolutionary Memes</a:t>
              </a:r>
              <a:endParaRPr b="0" i="0" sz="800" u="none" cap="none" strike="noStrike">
                <a:solidFill>
                  <a:schemeClr val="dk1"/>
                </a:solidFill>
                <a:latin typeface="Calibri"/>
                <a:ea typeface="Calibri"/>
                <a:cs typeface="Calibri"/>
                <a:sym typeface="Calibri"/>
              </a:endParaRPr>
            </a:p>
          </p:txBody>
        </p:sp>
      </p:grpSp>
      <p:sp>
        <p:nvSpPr>
          <p:cNvPr id="1352" name="Google Shape;1352;p87"/>
          <p:cNvSpPr/>
          <p:nvPr/>
        </p:nvSpPr>
        <p:spPr>
          <a:xfrm>
            <a:off x="4571179" y="1726873"/>
            <a:ext cx="3692641" cy="463255"/>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9525" lIns="95250" spcFirstLastPara="1" rIns="95250" wrap="square" tIns="9525">
            <a:noAutofit/>
          </a:bodyPr>
          <a:lstStyle/>
          <a:p>
            <a:pPr indent="0" lvl="0" marL="0" marR="0" rtl="0" algn="l">
              <a:lnSpc>
                <a:spcPct val="891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Add Batch Normalization; Increase Dropout Rate;</a:t>
            </a:r>
            <a:endParaRPr b="1" i="0" sz="900" u="none" cap="none" strike="noStrike">
              <a:solidFill>
                <a:srgbClr val="000000"/>
              </a:solidFill>
              <a:latin typeface="Arial"/>
              <a:ea typeface="Arial"/>
              <a:cs typeface="Arial"/>
              <a:sym typeface="Arial"/>
            </a:endParaRPr>
          </a:p>
          <a:p>
            <a:pPr indent="0" lvl="0" marL="0" marR="0" rtl="0" algn="l">
              <a:lnSpc>
                <a:spcPct val="891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Run more epoches</a:t>
            </a:r>
            <a:endParaRPr b="1" i="0" sz="800" u="none" cap="none" strike="noStrike">
              <a:solidFill>
                <a:schemeClr val="dk1"/>
              </a:solidFill>
              <a:latin typeface="Arial"/>
              <a:ea typeface="Arial"/>
              <a:cs typeface="Arial"/>
              <a:sym typeface="Arial"/>
            </a:endParaRPr>
          </a:p>
        </p:txBody>
      </p:sp>
      <p:sp>
        <p:nvSpPr>
          <p:cNvPr id="1353" name="Google Shape;1353;p87"/>
          <p:cNvSpPr/>
          <p:nvPr/>
        </p:nvSpPr>
        <p:spPr>
          <a:xfrm>
            <a:off x="4571179" y="2640654"/>
            <a:ext cx="3692641" cy="463255"/>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9525" lIns="95250" spcFirstLastPara="1" rIns="95250" wrap="square" tIns="9525">
            <a:noAutofit/>
          </a:bodyPr>
          <a:lstStyle/>
          <a:p>
            <a:pPr indent="0" lvl="0" marL="0" marR="0" rtl="0" algn="l">
              <a:lnSpc>
                <a:spcPct val="100000"/>
              </a:lnSpc>
              <a:spcBef>
                <a:spcPts val="0"/>
              </a:spcBef>
              <a:spcAft>
                <a:spcPts val="0"/>
              </a:spcAft>
              <a:buClr>
                <a:srgbClr val="000000"/>
              </a:buClr>
              <a:buSzPts val="900"/>
              <a:buFont typeface="Arial"/>
              <a:buNone/>
            </a:pPr>
            <a:r>
              <a:rPr b="1" lang="en" sz="900"/>
              <a:t>Developing nuanced classifications, exploring subcategories, and adapting detection models to evolving trends in hate speech.</a:t>
            </a:r>
            <a:endParaRPr b="1" i="0" sz="900" u="none" cap="none" strike="noStrike">
              <a:solidFill>
                <a:srgbClr val="000000"/>
              </a:solidFill>
              <a:latin typeface="Arial"/>
              <a:ea typeface="Arial"/>
              <a:cs typeface="Arial"/>
              <a:sym typeface="Arial"/>
            </a:endParaRPr>
          </a:p>
        </p:txBody>
      </p:sp>
      <p:sp>
        <p:nvSpPr>
          <p:cNvPr id="1354" name="Google Shape;1354;p87"/>
          <p:cNvSpPr/>
          <p:nvPr/>
        </p:nvSpPr>
        <p:spPr>
          <a:xfrm>
            <a:off x="4571179" y="3564589"/>
            <a:ext cx="3692641" cy="463255"/>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9525" lIns="95250" spcFirstLastPara="1" rIns="95250" wrap="square" tIns="9525">
            <a:noAutofit/>
          </a:bodyPr>
          <a:lstStyle/>
          <a:p>
            <a:pPr indent="0" lvl="0" marL="0" marR="0" rtl="0" algn="l">
              <a:lnSpc>
                <a:spcPct val="100000"/>
              </a:lnSpc>
              <a:spcBef>
                <a:spcPts val="0"/>
              </a:spcBef>
              <a:spcAft>
                <a:spcPts val="0"/>
              </a:spcAft>
              <a:buClr>
                <a:srgbClr val="000000"/>
              </a:buClr>
              <a:buSzPts val="900"/>
              <a:buFont typeface="Arial"/>
              <a:buNone/>
            </a:pPr>
            <a:r>
              <a:rPr b="1" lang="en" sz="900"/>
              <a:t>Adaptive learning, contextual evolution, cross-meme analysis, multimodal integration, and continuous dataset enrichment to improve hateful meme detection.</a:t>
            </a:r>
            <a:endParaRPr b="1" i="0" sz="900" u="none" cap="none" strike="noStrike">
              <a:solidFill>
                <a:srgbClr val="000000"/>
              </a:solidFill>
              <a:latin typeface="Arial"/>
              <a:ea typeface="Arial"/>
              <a:cs typeface="Arial"/>
              <a:sym typeface="Arial"/>
            </a:endParaRPr>
          </a:p>
        </p:txBody>
      </p:sp>
      <p:sp>
        <p:nvSpPr>
          <p:cNvPr id="1355" name="Google Shape;1355;p87"/>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grpSp>
        <p:nvGrpSpPr>
          <p:cNvPr id="1360" name="Google Shape;1360;p88"/>
          <p:cNvGrpSpPr/>
          <p:nvPr/>
        </p:nvGrpSpPr>
        <p:grpSpPr>
          <a:xfrm>
            <a:off x="0" y="0"/>
            <a:ext cx="9144001" cy="5143500"/>
            <a:chOff x="0" y="0"/>
            <a:chExt cx="12192001" cy="6858000"/>
          </a:xfrm>
        </p:grpSpPr>
        <p:pic>
          <p:nvPicPr>
            <p:cNvPr id="1361" name="Google Shape;1361;p8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362" name="Google Shape;1362;p8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363" name="Google Shape;1363;p8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364" name="Google Shape;1364;p8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365" name="Google Shape;1365;p8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366" name="Google Shape;1366;p8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367" name="Google Shape;1367;p8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368" name="Google Shape;1368;p8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369" name="Google Shape;1369;p88"/>
          <p:cNvSpPr txBox="1"/>
          <p:nvPr/>
        </p:nvSpPr>
        <p:spPr>
          <a:xfrm>
            <a:off x="367350" y="239550"/>
            <a:ext cx="7744500" cy="400275"/>
          </a:xfrm>
          <a:prstGeom prst="rect">
            <a:avLst/>
          </a:prstGeom>
          <a:noFill/>
          <a:ln>
            <a:noFill/>
          </a:ln>
        </p:spPr>
        <p:txBody>
          <a:bodyPr anchorCtr="0" anchor="t" bIns="68575" lIns="68575" spcFirstLastPara="1" rIns="68575" wrap="square" tIns="68575">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References</a:t>
            </a:r>
            <a:endParaRPr b="1" i="0" sz="2100" u="none" cap="none" strike="noStrike">
              <a:solidFill>
                <a:srgbClr val="225870"/>
              </a:solidFill>
              <a:latin typeface="Microsoft Yahei"/>
              <a:ea typeface="Microsoft Yahei"/>
              <a:cs typeface="Microsoft Yahei"/>
              <a:sym typeface="Microsoft Yahei"/>
            </a:endParaRPr>
          </a:p>
        </p:txBody>
      </p:sp>
      <p:sp>
        <p:nvSpPr>
          <p:cNvPr id="1370" name="Google Shape;1370;p88"/>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1371" name="Google Shape;1371;p88"/>
          <p:cNvSpPr txBox="1"/>
          <p:nvPr/>
        </p:nvSpPr>
        <p:spPr>
          <a:xfrm>
            <a:off x="411350" y="716025"/>
            <a:ext cx="8235900" cy="4032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 Memes - </a:t>
            </a:r>
            <a:r>
              <a:rPr b="0" i="0" lang="en" sz="1100" u="sng" cap="none" strike="noStrike">
                <a:solidFill>
                  <a:schemeClr val="hlink"/>
                </a:solidFill>
                <a:latin typeface="Arial"/>
                <a:ea typeface="Arial"/>
                <a:cs typeface="Arial"/>
                <a:sym typeface="Arial"/>
                <a:hlinkClick r:id="rId4"/>
              </a:rPr>
              <a:t>https://en.wikipedia.org/wiki/Meme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[2] Hate-CLIPper: Multimodal Hateful Meme Classification based on Cross-modal Interaction of CLIP features -               </a:t>
            </a:r>
            <a:r>
              <a:rPr lang="en" sz="1100" u="sng">
                <a:solidFill>
                  <a:schemeClr val="hlink"/>
                </a:solidFill>
                <a:hlinkClick r:id="rId5"/>
              </a:rPr>
              <a:t>https://github.com/gokulkarthik/hateclipper</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[3] Visual Bert (Hugging Face) - </a:t>
            </a:r>
            <a:r>
              <a:rPr lang="en" sz="1100" u="sng">
                <a:solidFill>
                  <a:schemeClr val="hlink"/>
                </a:solidFill>
                <a:hlinkClick r:id="rId6"/>
              </a:rPr>
              <a:t>https://huggingface.co/docs/transformers/en/model_doc/visual_bert</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[4] Large Language Models - </a:t>
            </a:r>
            <a:r>
              <a:rPr lang="en" sz="1100" u="sng">
                <a:solidFill>
                  <a:schemeClr val="hlink"/>
                </a:solidFill>
                <a:hlinkClick r:id="rId7"/>
              </a:rPr>
              <a:t>https://en.wikipedia.org/wiki/Large_language_model</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[5] Contrastive Language-Image Pre-Training (</a:t>
            </a:r>
            <a:r>
              <a:rPr lang="en" sz="1100">
                <a:solidFill>
                  <a:schemeClr val="dk1"/>
                </a:solidFill>
              </a:rPr>
              <a:t>CLIP)</a:t>
            </a:r>
            <a:r>
              <a:rPr lang="en" sz="1100"/>
              <a:t> Transformers - </a:t>
            </a:r>
            <a:r>
              <a:rPr lang="en" sz="1100" u="sng">
                <a:solidFill>
                  <a:schemeClr val="hlink"/>
                </a:solidFill>
                <a:hlinkClick r:id="rId8"/>
              </a:rPr>
              <a:t>https://huggingface.co/docs/transformers/en/model_doc/clip</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1100"/>
              <a:t>[6] </a:t>
            </a:r>
            <a:r>
              <a:rPr lang="en" sz="1100">
                <a:solidFill>
                  <a:schemeClr val="dk1"/>
                </a:solidFill>
              </a:rPr>
              <a:t>Jha, P., Jain, R., Mandal, K., Chadha, A., Saha, S., &amp; Bhattacharyya, P. MemeGuard: </a:t>
            </a:r>
            <a:r>
              <a:rPr b="1" lang="en" sz="1100">
                <a:solidFill>
                  <a:schemeClr val="dk1"/>
                </a:solidFill>
              </a:rPr>
              <a:t>An LLMandVLM-based Framework for Advancing Content Moderation via Meme Intervention </a:t>
            </a:r>
            <a:r>
              <a:rPr lang="en" sz="1100">
                <a:solidFill>
                  <a:schemeClr val="dk1"/>
                </a:solidFill>
              </a:rPr>
              <a:t>-</a:t>
            </a:r>
            <a:r>
              <a:rPr b="1" lang="en" sz="1100">
                <a:solidFill>
                  <a:schemeClr val="dk1"/>
                </a:solidFill>
              </a:rPr>
              <a:t> </a:t>
            </a:r>
            <a:r>
              <a:rPr lang="en" sz="1100" u="sng">
                <a:solidFill>
                  <a:schemeClr val="hlink"/>
                </a:solidFill>
                <a:hlinkClick r:id="rId9"/>
              </a:rPr>
              <a:t>https://arxiv.org/abs/2406.05344</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1100"/>
              <a:t>[7] </a:t>
            </a:r>
            <a:r>
              <a:rPr lang="en" sz="1100">
                <a:solidFill>
                  <a:schemeClr val="dk1"/>
                </a:solidFill>
              </a:rPr>
              <a:t>Huang, J., Lyu, H., Pan, J., Wan, Z., &amp; Luo, J. (2024). </a:t>
            </a:r>
            <a:r>
              <a:rPr b="1" lang="en" sz="1100">
                <a:solidFill>
                  <a:schemeClr val="dk1"/>
                </a:solidFill>
              </a:rPr>
              <a:t>Evolver: Chain-of-Evolution Prompting to Boost Large Multimodal Models for Hateful Meme Detection</a:t>
            </a:r>
            <a:r>
              <a:rPr lang="en" sz="1100">
                <a:solidFill>
                  <a:schemeClr val="dk1"/>
                </a:solidFill>
              </a:rPr>
              <a:t>. - </a:t>
            </a:r>
            <a:r>
              <a:rPr lang="en" sz="1100" u="sng">
                <a:solidFill>
                  <a:schemeClr val="hlink"/>
                </a:solidFill>
                <a:hlinkClick r:id="rId10"/>
              </a:rPr>
              <a:t>https://arxiv.org/abs/2407.21004</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1100"/>
              <a:t>[8] </a:t>
            </a:r>
            <a:r>
              <a:rPr i="1" lang="en" sz="1100">
                <a:solidFill>
                  <a:schemeClr val="dk1"/>
                </a:solidFill>
              </a:rPr>
              <a:t>Ma, J., &amp; Li, R. (2024). RoJiNG-CL at EXIST 2024: </a:t>
            </a:r>
            <a:r>
              <a:rPr b="1" i="1" lang="en" sz="1100">
                <a:solidFill>
                  <a:schemeClr val="dk1"/>
                </a:solidFill>
              </a:rPr>
              <a:t>Leveraging Large Language Models for Multimodal Sexism Detection in Memes</a:t>
            </a:r>
            <a:r>
              <a:rPr baseline="30000" lang="en" sz="1100" u="sng">
                <a:solidFill>
                  <a:schemeClr val="hlink"/>
                </a:solidFill>
                <a:hlinkClick r:id="rId11"/>
              </a:rPr>
              <a:t>]</a:t>
            </a:r>
            <a:r>
              <a:rPr lang="en" sz="1100">
                <a:solidFill>
                  <a:schemeClr val="dk1"/>
                </a:solidFill>
              </a:rPr>
              <a:t>. Notebook for the EXIST Lab at CLEF 2024. University of Zurich, Zurich, Switzerland. - </a:t>
            </a:r>
            <a:r>
              <a:rPr lang="en" sz="1100" u="sng">
                <a:solidFill>
                  <a:schemeClr val="hlink"/>
                </a:solidFill>
                <a:hlinkClick r:id="rId12"/>
              </a:rPr>
              <a:t>https://scholar.google.com/citations?view_op=view_citation&amp;hl=en&amp;user=FyqKMXkAAAAJ&amp;citation_for_view=FyqKMXkAAAAJ:u5HHmVD_uO8C</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grpSp>
        <p:nvGrpSpPr>
          <p:cNvPr id="1376" name="Google Shape;1376;p89"/>
          <p:cNvGrpSpPr/>
          <p:nvPr/>
        </p:nvGrpSpPr>
        <p:grpSpPr>
          <a:xfrm>
            <a:off x="0" y="0"/>
            <a:ext cx="9144001" cy="5143500"/>
            <a:chOff x="0" y="0"/>
            <a:chExt cx="12192001" cy="6858000"/>
          </a:xfrm>
        </p:grpSpPr>
        <p:pic>
          <p:nvPicPr>
            <p:cNvPr id="1377" name="Google Shape;1377;p8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378" name="Google Shape;1378;p8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379" name="Google Shape;1379;p8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380" name="Google Shape;1380;p8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381" name="Google Shape;1381;p8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382" name="Google Shape;1382;p8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383" name="Google Shape;1383;p8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384" name="Google Shape;1384;p8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385" name="Google Shape;1385;p89"/>
          <p:cNvSpPr txBox="1"/>
          <p:nvPr/>
        </p:nvSpPr>
        <p:spPr>
          <a:xfrm>
            <a:off x="367350" y="239550"/>
            <a:ext cx="7744500" cy="400200"/>
          </a:xfrm>
          <a:prstGeom prst="rect">
            <a:avLst/>
          </a:prstGeom>
          <a:noFill/>
          <a:ln>
            <a:noFill/>
          </a:ln>
        </p:spPr>
        <p:txBody>
          <a:bodyPr anchorCtr="0" anchor="t" bIns="68575" lIns="68575" spcFirstLastPara="1" rIns="68575" wrap="square" tIns="68575">
            <a:spAutoFit/>
          </a:bodyPr>
          <a:lstStyle/>
          <a:p>
            <a:pPr indent="0" lvl="0" marL="0" marR="0" rtl="0" algn="l">
              <a:lnSpc>
                <a:spcPct val="81000"/>
              </a:lnSpc>
              <a:spcBef>
                <a:spcPts val="0"/>
              </a:spcBef>
              <a:spcAft>
                <a:spcPts val="0"/>
              </a:spcAft>
              <a:buClr>
                <a:srgbClr val="000000"/>
              </a:buClr>
              <a:buSzPts val="2100"/>
              <a:buFont typeface="Arial"/>
              <a:buNone/>
            </a:pPr>
            <a:r>
              <a:rPr b="1" i="0" lang="en" sz="2100" u="none" cap="none" strike="noStrike">
                <a:solidFill>
                  <a:srgbClr val="225870"/>
                </a:solidFill>
                <a:latin typeface="Microsoft Yahei"/>
                <a:ea typeface="Microsoft Yahei"/>
                <a:cs typeface="Microsoft Yahei"/>
                <a:sym typeface="Microsoft Yahei"/>
              </a:rPr>
              <a:t>References</a:t>
            </a:r>
            <a:endParaRPr b="1" i="0" sz="2100" u="none" cap="none" strike="noStrike">
              <a:solidFill>
                <a:srgbClr val="225870"/>
              </a:solidFill>
              <a:latin typeface="Microsoft Yahei"/>
              <a:ea typeface="Microsoft Yahei"/>
              <a:cs typeface="Microsoft Yahei"/>
              <a:sym typeface="Microsoft Yahei"/>
            </a:endParaRPr>
          </a:p>
        </p:txBody>
      </p:sp>
      <p:sp>
        <p:nvSpPr>
          <p:cNvPr id="1386" name="Google Shape;1386;p89"/>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1387" name="Google Shape;1387;p89"/>
          <p:cNvSpPr txBox="1"/>
          <p:nvPr/>
        </p:nvSpPr>
        <p:spPr>
          <a:xfrm>
            <a:off x="411351" y="944625"/>
            <a:ext cx="8050800" cy="3694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[9] Ji, J., Lin, X., &amp; Naseem, U. </a:t>
            </a:r>
            <a:r>
              <a:rPr i="1" lang="en" sz="1100">
                <a:solidFill>
                  <a:schemeClr val="dk1"/>
                </a:solidFill>
              </a:rPr>
              <a:t>CapAlign: </a:t>
            </a:r>
            <a:r>
              <a:rPr b="1" i="1" lang="en" sz="1100">
                <a:solidFill>
                  <a:schemeClr val="dk1"/>
                </a:solidFill>
              </a:rPr>
              <a:t>Improving Cross Modal Alignment via Informative Captioning for Harmful Meme Detection</a:t>
            </a:r>
            <a:r>
              <a:rPr lang="en" sz="1100">
                <a:solidFill>
                  <a:schemeClr val="dk1"/>
                </a:solidFill>
              </a:rPr>
              <a:t>. University of Sydney, Sydney, Australia; Shanghai Jiao Tong University, Shanghai, China; Macquarie University, Sydney, Australia. - </a:t>
            </a:r>
            <a:r>
              <a:rPr lang="en" sz="1100" u="sng">
                <a:solidFill>
                  <a:schemeClr val="hlink"/>
                </a:solidFill>
                <a:hlinkClick r:id="rId4"/>
              </a:rPr>
              <a:t>https://dl.acm.org/doi/10.1145/3589334.3648146</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[10] </a:t>
            </a:r>
            <a:r>
              <a:rPr lang="en" sz="1100">
                <a:solidFill>
                  <a:schemeClr val="dk1"/>
                </a:solidFill>
              </a:rPr>
              <a:t>Abdullakutty, F., &amp; Naseem, U. (2024). </a:t>
            </a:r>
            <a:r>
              <a:rPr b="1" i="1" lang="en" sz="1100">
                <a:solidFill>
                  <a:schemeClr val="dk1"/>
                </a:solidFill>
              </a:rPr>
              <a:t>Decoding Memes: A Comprehensive Analysis of Late and Early Fusion Models for Explainable Meme Analysis</a:t>
            </a:r>
            <a:r>
              <a:rPr lang="en" sz="1100">
                <a:solidFill>
                  <a:schemeClr val="dk1"/>
                </a:solidFill>
              </a:rPr>
              <a:t>. School of Computing, Robert Gordon University, Aberdeen, UK; School of Computing, Macquarie University, Sydney, Australia. - </a:t>
            </a:r>
            <a:r>
              <a:rPr lang="en" sz="1100" u="sng">
                <a:solidFill>
                  <a:schemeClr val="hlink"/>
                </a:solidFill>
                <a:hlinkClick r:id="rId5"/>
              </a:rPr>
              <a:t>https://dl.acm.org/doi/10.1145/3589335.3652504</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1100"/>
              <a:t>[11] Qwen2-VL-7B-Instruct : </a:t>
            </a:r>
            <a:r>
              <a:rPr lang="en" sz="1100" u="sng">
                <a:solidFill>
                  <a:schemeClr val="hlink"/>
                </a:solidFill>
                <a:hlinkClick r:id="rId6"/>
              </a:rPr>
              <a:t>https://huggingface.co/Qwen/Qwen2-VL-7B-Instruct</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[12] YOLO v5 : </a:t>
            </a:r>
            <a:r>
              <a:rPr lang="en" sz="1100" u="sng">
                <a:solidFill>
                  <a:schemeClr val="hlink"/>
                </a:solidFill>
                <a:hlinkClick r:id="rId7"/>
              </a:rPr>
              <a:t>https://huggingface.co/docs/transformers/en/model_doc/yolos</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[13] Haar Cascade Classifier : </a:t>
            </a:r>
            <a:r>
              <a:rPr lang="en" sz="1100" u="sng">
                <a:solidFill>
                  <a:schemeClr val="hlink"/>
                </a:solidFill>
                <a:hlinkClick r:id="rId8"/>
              </a:rPr>
              <a:t>https://huggingface.co/spaces/johko/haar-cascade-frontal-face-detection</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[14] Deep Face :</a:t>
            </a:r>
            <a:r>
              <a:rPr lang="en" sz="1100" u="sng">
                <a:solidFill>
                  <a:schemeClr val="hlink"/>
                </a:solidFill>
                <a:hlinkClick r:id="rId9"/>
              </a:rPr>
              <a:t> https://github.com/serengil/deepface</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[15] VGG-16 : </a:t>
            </a:r>
            <a:r>
              <a:rPr lang="en" sz="1100" u="sng">
                <a:solidFill>
                  <a:schemeClr val="hlink"/>
                </a:solidFill>
                <a:hlinkClick r:id="rId10"/>
              </a:rPr>
              <a:t>https://huggingface.co/models?other=vgg16</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[16] Resnet50 : </a:t>
            </a:r>
            <a:r>
              <a:rPr lang="en" sz="1100" u="sng">
                <a:solidFill>
                  <a:schemeClr val="hlink"/>
                </a:solidFill>
                <a:hlinkClick r:id="rId11"/>
              </a:rPr>
              <a:t>https://huggingface.co/docs/transformers/en/model_doc/resnet</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 sz="1100"/>
              <a:t>[17] Chat GPT Neo-2.7B : </a:t>
            </a:r>
            <a:r>
              <a:rPr lang="en" sz="1100" u="sng">
                <a:solidFill>
                  <a:schemeClr val="hlink"/>
                </a:solidFill>
                <a:hlinkClick r:id="rId12"/>
              </a:rPr>
              <a:t>https://huggingface.co/EleutherAI/gpt-neo-2.7B</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grpSp>
        <p:nvGrpSpPr>
          <p:cNvPr id="1392" name="Google Shape;1392;p90"/>
          <p:cNvGrpSpPr/>
          <p:nvPr/>
        </p:nvGrpSpPr>
        <p:grpSpPr>
          <a:xfrm>
            <a:off x="1630500" y="2029294"/>
            <a:ext cx="5822569" cy="1129805"/>
            <a:chOff x="2174000" y="2772960"/>
            <a:chExt cx="7763425" cy="1506406"/>
          </a:xfrm>
        </p:grpSpPr>
        <p:sp>
          <p:nvSpPr>
            <p:cNvPr id="1393" name="Google Shape;1393;p90"/>
            <p:cNvSpPr txBox="1"/>
            <p:nvPr/>
          </p:nvSpPr>
          <p:spPr>
            <a:xfrm>
              <a:off x="2254725" y="2772960"/>
              <a:ext cx="7682700" cy="144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600">
                  <a:solidFill>
                    <a:srgbClr val="ECE3E3"/>
                  </a:solidFill>
                  <a:latin typeface="Mrs Saint Delafield"/>
                  <a:ea typeface="Mrs Saint Delafield"/>
                  <a:cs typeface="Mrs Saint Delafield"/>
                  <a:sym typeface="Mrs Saint Delafield"/>
                </a:rPr>
                <a:t>Thank You</a:t>
              </a:r>
              <a:endParaRPr sz="1100">
                <a:solidFill>
                  <a:srgbClr val="ECE3E3"/>
                </a:solidFill>
                <a:latin typeface="Mrs Saint Delafield"/>
                <a:ea typeface="Mrs Saint Delafield"/>
                <a:cs typeface="Mrs Saint Delafield"/>
                <a:sym typeface="Mrs Saint Delafield"/>
              </a:endParaRPr>
            </a:p>
          </p:txBody>
        </p:sp>
        <p:sp>
          <p:nvSpPr>
            <p:cNvPr id="1394" name="Google Shape;1394;p90"/>
            <p:cNvSpPr txBox="1"/>
            <p:nvPr/>
          </p:nvSpPr>
          <p:spPr>
            <a:xfrm>
              <a:off x="2174000" y="2955766"/>
              <a:ext cx="7682700" cy="1323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0">
                  <a:solidFill>
                    <a:srgbClr val="016678"/>
                  </a:solidFill>
                  <a:latin typeface="Mada Black"/>
                  <a:ea typeface="Mada Black"/>
                  <a:cs typeface="Mada Black"/>
                  <a:sym typeface="Mada Black"/>
                </a:rPr>
                <a:t>THANK YOU</a:t>
              </a:r>
              <a:endParaRPr sz="11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5" name="Shape 305"/>
        <p:cNvGrpSpPr/>
        <p:nvPr/>
      </p:nvGrpSpPr>
      <p:grpSpPr>
        <a:xfrm>
          <a:off x="0" y="0"/>
          <a:ext cx="0" cy="0"/>
          <a:chOff x="0" y="0"/>
          <a:chExt cx="0" cy="0"/>
        </a:xfrm>
      </p:grpSpPr>
      <p:grpSp>
        <p:nvGrpSpPr>
          <p:cNvPr id="306" name="Google Shape;306;p33"/>
          <p:cNvGrpSpPr/>
          <p:nvPr/>
        </p:nvGrpSpPr>
        <p:grpSpPr>
          <a:xfrm>
            <a:off x="0" y="0"/>
            <a:ext cx="9144001" cy="5143500"/>
            <a:chOff x="0" y="0"/>
            <a:chExt cx="12192001" cy="6858000"/>
          </a:xfrm>
        </p:grpSpPr>
        <p:pic>
          <p:nvPicPr>
            <p:cNvPr id="307" name="Google Shape;307;p3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08" name="Google Shape;308;p3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09" name="Google Shape;309;p3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10" name="Google Shape;310;p3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11" name="Google Shape;311;p3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12" name="Google Shape;312;p3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13" name="Google Shape;313;p3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14" name="Google Shape;314;p3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15" name="Google Shape;315;p33"/>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02</a:t>
            </a:r>
            <a:endParaRPr b="0" i="0" sz="800" u="none" cap="none" strike="noStrike">
              <a:solidFill>
                <a:schemeClr val="dk1"/>
              </a:solidFill>
              <a:latin typeface="Calibri"/>
              <a:ea typeface="Calibri"/>
              <a:cs typeface="Calibri"/>
              <a:sym typeface="Calibri"/>
            </a:endParaRPr>
          </a:p>
        </p:txBody>
      </p:sp>
      <p:sp>
        <p:nvSpPr>
          <p:cNvPr id="316" name="Google Shape;316;p33"/>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17" name="Google Shape;317;p33"/>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318" name="Google Shape;318;p33"/>
          <p:cNvPicPr preferRelativeResize="0"/>
          <p:nvPr/>
        </p:nvPicPr>
        <p:blipFill rotWithShape="1">
          <a:blip r:embed="rId4">
            <a:alphaModFix/>
          </a:blip>
          <a:srcRect b="0" l="0" r="0" t="0"/>
          <a:stretch/>
        </p:blipFill>
        <p:spPr>
          <a:xfrm>
            <a:off x="4724400" y="1036025"/>
            <a:ext cx="3768724" cy="2826543"/>
          </a:xfrm>
          <a:prstGeom prst="rect">
            <a:avLst/>
          </a:prstGeom>
          <a:noFill/>
          <a:ln>
            <a:noFill/>
          </a:ln>
        </p:spPr>
      </p:pic>
      <p:sp>
        <p:nvSpPr>
          <p:cNvPr id="319" name="Google Shape;319;p33"/>
          <p:cNvSpPr txBox="1"/>
          <p:nvPr/>
        </p:nvSpPr>
        <p:spPr>
          <a:xfrm>
            <a:off x="1104900" y="2643188"/>
            <a:ext cx="29718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Related Work</a:t>
            </a:r>
            <a:endParaRPr b="0" i="0" sz="800" u="none" cap="none" strike="noStrike">
              <a:solidFill>
                <a:schemeClr val="dk1"/>
              </a:solidFill>
              <a:latin typeface="Calibri"/>
              <a:ea typeface="Calibri"/>
              <a:cs typeface="Calibri"/>
              <a:sym typeface="Calibri"/>
            </a:endParaRPr>
          </a:p>
        </p:txBody>
      </p:sp>
      <p:sp>
        <p:nvSpPr>
          <p:cNvPr id="320" name="Google Shape;320;p33"/>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grpSp>
        <p:nvGrpSpPr>
          <p:cNvPr id="325" name="Google Shape;325;p34"/>
          <p:cNvGrpSpPr/>
          <p:nvPr/>
        </p:nvGrpSpPr>
        <p:grpSpPr>
          <a:xfrm>
            <a:off x="0" y="0"/>
            <a:ext cx="9144001" cy="5143500"/>
            <a:chOff x="0" y="0"/>
            <a:chExt cx="12192001" cy="6858000"/>
          </a:xfrm>
        </p:grpSpPr>
        <p:pic>
          <p:nvPicPr>
            <p:cNvPr id="326" name="Google Shape;326;p3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27" name="Google Shape;327;p3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28" name="Google Shape;328;p3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29" name="Google Shape;329;p3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30" name="Google Shape;330;p3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31" name="Google Shape;331;p3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32" name="Google Shape;332;p3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33" name="Google Shape;333;p3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34" name="Google Shape;334;p34"/>
          <p:cNvSpPr txBox="1"/>
          <p:nvPr/>
        </p:nvSpPr>
        <p:spPr>
          <a:xfrm>
            <a:off x="495300" y="252506"/>
            <a:ext cx="2972100" cy="3213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rtl="0" algn="l">
              <a:lnSpc>
                <a:spcPct val="81000"/>
              </a:lnSpc>
              <a:spcBef>
                <a:spcPts val="0"/>
              </a:spcBef>
              <a:spcAft>
                <a:spcPts val="0"/>
              </a:spcAft>
              <a:buClr>
                <a:schemeClr val="dk1"/>
              </a:buClr>
              <a:buSzPts val="2100"/>
              <a:buFont typeface="Arial"/>
              <a:buNone/>
            </a:pPr>
            <a:r>
              <a:rPr b="1" lang="en" sz="2300">
                <a:solidFill>
                  <a:srgbClr val="225870"/>
                </a:solidFill>
                <a:latin typeface="Microsoft Yahei"/>
                <a:ea typeface="Microsoft Yahei"/>
                <a:cs typeface="Microsoft Yahei"/>
                <a:sym typeface="Microsoft Yahei"/>
              </a:rPr>
              <a:t>Related Work</a:t>
            </a:r>
            <a:endParaRPr b="1" sz="2300">
              <a:solidFill>
                <a:srgbClr val="225870"/>
              </a:solidFill>
              <a:latin typeface="Microsoft Yahei"/>
              <a:ea typeface="Microsoft Yahei"/>
              <a:cs typeface="Microsoft Yahei"/>
              <a:sym typeface="Microsoft Yahei"/>
            </a:endParaRPr>
          </a:p>
        </p:txBody>
      </p:sp>
      <p:sp>
        <p:nvSpPr>
          <p:cNvPr id="335" name="Google Shape;335;p34"/>
          <p:cNvSpPr txBox="1"/>
          <p:nvPr/>
        </p:nvSpPr>
        <p:spPr>
          <a:xfrm>
            <a:off x="0" y="681488"/>
            <a:ext cx="4596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icrosoft YaHei"/>
              <a:ea typeface="Microsoft YaHei"/>
              <a:cs typeface="Microsoft YaHei"/>
              <a:sym typeface="Microsoft YaHei"/>
            </a:endParaRPr>
          </a:p>
        </p:txBody>
      </p:sp>
      <p:sp>
        <p:nvSpPr>
          <p:cNvPr id="336" name="Google Shape;336;p34"/>
          <p:cNvSpPr txBox="1"/>
          <p:nvPr>
            <p:ph idx="12" type="sldNum"/>
          </p:nvPr>
        </p:nvSpPr>
        <p:spPr>
          <a:xfrm>
            <a:off x="7353863" y="4717931"/>
            <a:ext cx="16002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37" name="Google Shape;337;p34"/>
          <p:cNvSpPr txBox="1"/>
          <p:nvPr/>
        </p:nvSpPr>
        <p:spPr>
          <a:xfrm>
            <a:off x="339125" y="1203000"/>
            <a:ext cx="533100" cy="358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26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b="0" i="0" lang="en" sz="2600" u="none" cap="none" strike="noStrike">
                <a:solidFill>
                  <a:srgbClr val="BDBDBD"/>
                </a:solidFill>
                <a:latin typeface="Impact"/>
                <a:ea typeface="Impact"/>
                <a:cs typeface="Impact"/>
                <a:sym typeface="Impact"/>
              </a:rPr>
              <a:t>1</a:t>
            </a:r>
            <a:endParaRPr b="0" i="0" sz="400" u="none" cap="none" strike="noStrike">
              <a:solidFill>
                <a:schemeClr val="dk1"/>
              </a:solidFill>
              <a:latin typeface="Calibri"/>
              <a:ea typeface="Calibri"/>
              <a:cs typeface="Calibri"/>
              <a:sym typeface="Calibri"/>
            </a:endParaRPr>
          </a:p>
        </p:txBody>
      </p:sp>
      <p:sp>
        <p:nvSpPr>
          <p:cNvPr id="338" name="Google Shape;338;p34"/>
          <p:cNvSpPr txBox="1"/>
          <p:nvPr/>
        </p:nvSpPr>
        <p:spPr>
          <a:xfrm>
            <a:off x="339125" y="1927925"/>
            <a:ext cx="533100" cy="358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26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2600">
                <a:solidFill>
                  <a:srgbClr val="BDBDBD"/>
                </a:solidFill>
                <a:latin typeface="Impact"/>
                <a:ea typeface="Impact"/>
                <a:cs typeface="Impact"/>
                <a:sym typeface="Impact"/>
              </a:rPr>
              <a:t>2</a:t>
            </a:r>
            <a:endParaRPr b="0" i="0" sz="400" u="none" cap="none" strike="noStrike">
              <a:solidFill>
                <a:schemeClr val="dk1"/>
              </a:solidFill>
              <a:latin typeface="Calibri"/>
              <a:ea typeface="Calibri"/>
              <a:cs typeface="Calibri"/>
              <a:sym typeface="Calibri"/>
            </a:endParaRPr>
          </a:p>
        </p:txBody>
      </p:sp>
      <p:sp>
        <p:nvSpPr>
          <p:cNvPr id="339" name="Google Shape;339;p34"/>
          <p:cNvSpPr txBox="1"/>
          <p:nvPr/>
        </p:nvSpPr>
        <p:spPr>
          <a:xfrm>
            <a:off x="339125" y="2596250"/>
            <a:ext cx="533100" cy="358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26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2600">
                <a:solidFill>
                  <a:srgbClr val="BDBDBD"/>
                </a:solidFill>
                <a:latin typeface="Impact"/>
                <a:ea typeface="Impact"/>
                <a:cs typeface="Impact"/>
                <a:sym typeface="Impact"/>
              </a:rPr>
              <a:t>3</a:t>
            </a:r>
            <a:endParaRPr b="0" i="0" sz="400" u="none" cap="none" strike="noStrike">
              <a:solidFill>
                <a:schemeClr val="dk1"/>
              </a:solidFill>
              <a:latin typeface="Calibri"/>
              <a:ea typeface="Calibri"/>
              <a:cs typeface="Calibri"/>
              <a:sym typeface="Calibri"/>
            </a:endParaRPr>
          </a:p>
        </p:txBody>
      </p:sp>
      <p:sp>
        <p:nvSpPr>
          <p:cNvPr id="340" name="Google Shape;340;p34"/>
          <p:cNvSpPr txBox="1"/>
          <p:nvPr/>
        </p:nvSpPr>
        <p:spPr>
          <a:xfrm>
            <a:off x="339125" y="3281225"/>
            <a:ext cx="533100" cy="358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26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2600">
                <a:solidFill>
                  <a:srgbClr val="BDBDBD"/>
                </a:solidFill>
                <a:latin typeface="Impact"/>
                <a:ea typeface="Impact"/>
                <a:cs typeface="Impact"/>
                <a:sym typeface="Impact"/>
              </a:rPr>
              <a:t>4</a:t>
            </a:r>
            <a:endParaRPr b="0" i="0" sz="400" u="none" cap="none" strike="noStrike">
              <a:solidFill>
                <a:schemeClr val="dk1"/>
              </a:solidFill>
              <a:latin typeface="Calibri"/>
              <a:ea typeface="Calibri"/>
              <a:cs typeface="Calibri"/>
              <a:sym typeface="Calibri"/>
            </a:endParaRPr>
          </a:p>
        </p:txBody>
      </p:sp>
      <p:sp>
        <p:nvSpPr>
          <p:cNvPr id="341" name="Google Shape;341;p34"/>
          <p:cNvSpPr txBox="1"/>
          <p:nvPr/>
        </p:nvSpPr>
        <p:spPr>
          <a:xfrm>
            <a:off x="939475" y="1873775"/>
            <a:ext cx="7860000" cy="3579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Huang, J., Lyu, H., Pan, J., Wan, Z., &amp; Luo, J. (2024). </a:t>
            </a:r>
            <a:r>
              <a:rPr b="1" lang="en" sz="1100">
                <a:solidFill>
                  <a:schemeClr val="dk1"/>
                </a:solidFill>
              </a:rPr>
              <a:t>Evolver: Chain-of-Evolution Prompting to Boost Large Multimodal Models for Hateful Meme Detection </a:t>
            </a:r>
            <a:r>
              <a:rPr baseline="30000" lang="en" sz="1100" u="sng">
                <a:solidFill>
                  <a:schemeClr val="hlink"/>
                </a:solidFill>
                <a:hlinkClick r:id="rId4"/>
              </a:rPr>
              <a:t>[7]</a:t>
            </a:r>
            <a:r>
              <a:rPr lang="en" sz="1100">
                <a:solidFill>
                  <a:schemeClr val="dk1"/>
                </a:solidFill>
              </a:rPr>
              <a:t>. </a:t>
            </a:r>
            <a:r>
              <a:rPr i="1" lang="en" sz="1100">
                <a:solidFill>
                  <a:schemeClr val="dk1"/>
                </a:solidFill>
              </a:rPr>
              <a:t>arXiv preprint arXiv:2407.21004</a:t>
            </a:r>
            <a:r>
              <a:rPr lang="en" sz="1100">
                <a:solidFill>
                  <a:schemeClr val="dk1"/>
                </a:solidFill>
              </a:rPr>
              <a:t>. </a:t>
            </a:r>
            <a:endParaRPr sz="1100">
              <a:solidFill>
                <a:schemeClr val="dk1"/>
              </a:solidFill>
            </a:endParaRPr>
          </a:p>
        </p:txBody>
      </p:sp>
      <p:sp>
        <p:nvSpPr>
          <p:cNvPr id="342" name="Google Shape;342;p34"/>
          <p:cNvSpPr txBox="1"/>
          <p:nvPr/>
        </p:nvSpPr>
        <p:spPr>
          <a:xfrm>
            <a:off x="939475" y="1183288"/>
            <a:ext cx="7860000" cy="3579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Jha, P., Jain, R., Mandal, K., Chadha, A., Saha, S., &amp; Bhattacharyya, P. MemeGuard: </a:t>
            </a:r>
            <a:r>
              <a:rPr b="1" lang="en" sz="1100">
                <a:solidFill>
                  <a:schemeClr val="dk1"/>
                </a:solidFill>
              </a:rPr>
              <a:t>An LLMandVLM-based Framework for Advancing Content Moderation via Meme Intervention </a:t>
            </a:r>
            <a:r>
              <a:rPr baseline="30000" lang="en" sz="1100" u="sng">
                <a:solidFill>
                  <a:schemeClr val="hlink"/>
                </a:solidFill>
                <a:hlinkClick r:id="rId5"/>
              </a:rPr>
              <a:t>[6]</a:t>
            </a:r>
            <a:r>
              <a:rPr lang="en" sz="1100">
                <a:solidFill>
                  <a:schemeClr val="dk1"/>
                </a:solidFill>
              </a:rPr>
              <a:t>.</a:t>
            </a:r>
            <a:endParaRPr sz="1100">
              <a:solidFill>
                <a:schemeClr val="dk1"/>
              </a:solidFill>
            </a:endParaRPr>
          </a:p>
        </p:txBody>
      </p:sp>
      <p:sp>
        <p:nvSpPr>
          <p:cNvPr id="343" name="Google Shape;343;p34"/>
          <p:cNvSpPr txBox="1"/>
          <p:nvPr/>
        </p:nvSpPr>
        <p:spPr>
          <a:xfrm>
            <a:off x="939475" y="2574350"/>
            <a:ext cx="7860000" cy="3807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3400"/>
              </a:lnSpc>
              <a:spcBef>
                <a:spcPts val="0"/>
              </a:spcBef>
              <a:spcAft>
                <a:spcPts val="0"/>
              </a:spcAft>
              <a:buClr>
                <a:schemeClr val="dk1"/>
              </a:buClr>
              <a:buSzPts val="1200"/>
              <a:buFont typeface="Arial"/>
              <a:buNone/>
            </a:pPr>
            <a:r>
              <a:rPr i="1" lang="en" sz="1100">
                <a:solidFill>
                  <a:schemeClr val="dk1"/>
                </a:solidFill>
              </a:rPr>
              <a:t>Ma, J., &amp; Li, R. (2024). RoJiNG-CL at EXIST 2024: </a:t>
            </a:r>
            <a:r>
              <a:rPr b="1" i="1" lang="en" sz="1100">
                <a:solidFill>
                  <a:schemeClr val="dk1"/>
                </a:solidFill>
              </a:rPr>
              <a:t>Leveraging Large Language Models for Multimodal Sexism Detection in Memes </a:t>
            </a:r>
            <a:r>
              <a:rPr baseline="30000" lang="en" sz="1100" u="sng">
                <a:solidFill>
                  <a:schemeClr val="hlink"/>
                </a:solidFill>
                <a:hlinkClick r:id="rId6"/>
              </a:rPr>
              <a:t>[8]</a:t>
            </a:r>
            <a:r>
              <a:rPr lang="en" sz="1100">
                <a:solidFill>
                  <a:schemeClr val="dk1"/>
                </a:solidFill>
              </a:rPr>
              <a:t>. Notebook for the EXIST Lab at CLEF 2024. University of Zurich, Zurich, Switzerland.</a:t>
            </a:r>
            <a:endParaRPr sz="1100">
              <a:solidFill>
                <a:schemeClr val="dk1"/>
              </a:solidFill>
            </a:endParaRPr>
          </a:p>
        </p:txBody>
      </p:sp>
      <p:sp>
        <p:nvSpPr>
          <p:cNvPr id="344" name="Google Shape;344;p34"/>
          <p:cNvSpPr txBox="1"/>
          <p:nvPr/>
        </p:nvSpPr>
        <p:spPr>
          <a:xfrm>
            <a:off x="966775" y="3201350"/>
            <a:ext cx="7805400" cy="5727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3400"/>
              </a:lnSpc>
              <a:spcBef>
                <a:spcPts val="0"/>
              </a:spcBef>
              <a:spcAft>
                <a:spcPts val="0"/>
              </a:spcAft>
              <a:buClr>
                <a:schemeClr val="dk1"/>
              </a:buClr>
              <a:buSzPts val="1100"/>
              <a:buFont typeface="Arial"/>
              <a:buNone/>
            </a:pPr>
            <a:r>
              <a:rPr lang="en" sz="1100">
                <a:solidFill>
                  <a:schemeClr val="dk1"/>
                </a:solidFill>
              </a:rPr>
              <a:t>Ji, J., Lin, X., &amp; Naseem, U. </a:t>
            </a:r>
            <a:r>
              <a:rPr i="1" lang="en" sz="1100">
                <a:solidFill>
                  <a:schemeClr val="dk1"/>
                </a:solidFill>
              </a:rPr>
              <a:t>CapAlign:</a:t>
            </a:r>
            <a:r>
              <a:rPr i="1" lang="en" sz="1100">
                <a:solidFill>
                  <a:schemeClr val="dk1"/>
                </a:solidFill>
              </a:rPr>
              <a:t> </a:t>
            </a:r>
            <a:r>
              <a:rPr b="1" i="1" lang="en" sz="1100">
                <a:solidFill>
                  <a:schemeClr val="dk1"/>
                </a:solidFill>
              </a:rPr>
              <a:t>Improving Cross Modal Alignment via Informative Captioning for Harmful Meme Detection </a:t>
            </a:r>
            <a:r>
              <a:rPr baseline="30000" lang="en" sz="1100" u="sng">
                <a:solidFill>
                  <a:schemeClr val="hlink"/>
                </a:solidFill>
                <a:hlinkClick r:id="rId7"/>
              </a:rPr>
              <a:t>[9]</a:t>
            </a:r>
            <a:r>
              <a:rPr lang="en" sz="1100">
                <a:solidFill>
                  <a:schemeClr val="dk1"/>
                </a:solidFill>
              </a:rPr>
              <a:t>. University of Sydney, Sydney, Australia; Shanghai Jiao Tong University, Shanghai, China; Macquarie University, Sydney, Australia.</a:t>
            </a:r>
            <a:endParaRPr sz="1200">
              <a:solidFill>
                <a:schemeClr val="dk1"/>
              </a:solidFill>
              <a:latin typeface="Microsoft YaHei"/>
              <a:ea typeface="Microsoft YaHei"/>
              <a:cs typeface="Microsoft YaHei"/>
              <a:sym typeface="Microsoft YaHei"/>
            </a:endParaRPr>
          </a:p>
        </p:txBody>
      </p:sp>
      <p:sp>
        <p:nvSpPr>
          <p:cNvPr id="345" name="Google Shape;345;p34"/>
          <p:cNvSpPr txBox="1"/>
          <p:nvPr/>
        </p:nvSpPr>
        <p:spPr>
          <a:xfrm>
            <a:off x="966775" y="3975038"/>
            <a:ext cx="7805400" cy="572700"/>
          </a:xfrm>
          <a:prstGeom prst="rect">
            <a:avLst/>
          </a:prstGeom>
          <a:solidFill>
            <a:srgbClr val="FFFFFF">
              <a:alpha val="0"/>
            </a:srgbClr>
          </a:solidFill>
          <a:ln>
            <a:noFill/>
          </a:ln>
        </p:spPr>
        <p:txBody>
          <a:bodyPr anchorCtr="0" anchor="t" bIns="9525" lIns="23825" spcFirstLastPara="1" rIns="23825" wrap="square" tIns="9525">
            <a:spAutoFit/>
          </a:bodyPr>
          <a:lstStyle/>
          <a:p>
            <a:pPr indent="0" lvl="0" marL="0" rtl="0" algn="l">
              <a:lnSpc>
                <a:spcPct val="113400"/>
              </a:lnSpc>
              <a:spcBef>
                <a:spcPts val="0"/>
              </a:spcBef>
              <a:spcAft>
                <a:spcPts val="0"/>
              </a:spcAft>
              <a:buClr>
                <a:schemeClr val="dk1"/>
              </a:buClr>
              <a:buSzPts val="1200"/>
              <a:buFont typeface="Arial"/>
              <a:buNone/>
            </a:pPr>
            <a:r>
              <a:rPr lang="en" sz="1100">
                <a:solidFill>
                  <a:schemeClr val="dk1"/>
                </a:solidFill>
              </a:rPr>
              <a:t>Abdullakutty, F., &amp; Naseem, U. (2024). </a:t>
            </a:r>
            <a:r>
              <a:rPr b="1" i="1" lang="en" sz="1100">
                <a:solidFill>
                  <a:schemeClr val="dk1"/>
                </a:solidFill>
              </a:rPr>
              <a:t>Decoding Memes: A Comprehensive Analysis of Late and Early Fusion Models for Explainable Meme Analysis </a:t>
            </a:r>
            <a:r>
              <a:rPr baseline="30000" lang="en" sz="1100" u="sng">
                <a:solidFill>
                  <a:schemeClr val="hlink"/>
                </a:solidFill>
                <a:hlinkClick r:id="rId8"/>
              </a:rPr>
              <a:t>[10]</a:t>
            </a:r>
            <a:r>
              <a:rPr lang="en" sz="1100">
                <a:solidFill>
                  <a:schemeClr val="dk1"/>
                </a:solidFill>
              </a:rPr>
              <a:t>. School of Computing, Robert Gordon University, Aberdeen, UK; School of Computing, Macquarie University, Sydney, Australia.</a:t>
            </a:r>
            <a:endParaRPr b="1" sz="1100">
              <a:solidFill>
                <a:schemeClr val="dk1"/>
              </a:solidFill>
            </a:endParaRPr>
          </a:p>
        </p:txBody>
      </p:sp>
      <p:sp>
        <p:nvSpPr>
          <p:cNvPr id="346" name="Google Shape;346;p34"/>
          <p:cNvSpPr txBox="1"/>
          <p:nvPr/>
        </p:nvSpPr>
        <p:spPr>
          <a:xfrm>
            <a:off x="339125" y="4042400"/>
            <a:ext cx="533100" cy="3588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3000"/>
              <a:buFont typeface="Arial"/>
              <a:buNone/>
            </a:pPr>
            <a:r>
              <a:rPr b="0" i="0" lang="en" sz="2600" u="none" cap="none" strike="noStrike">
                <a:solidFill>
                  <a:srgbClr val="BDBDBD"/>
                </a:solidFill>
                <a:latin typeface="Impact"/>
                <a:ea typeface="Impact"/>
                <a:cs typeface="Impact"/>
                <a:sym typeface="Impact"/>
              </a:rPr>
              <a:t>0</a:t>
            </a:r>
            <a:r>
              <a:rPr b="0" i="0" lang="en" sz="100" u="none" cap="none" strike="noStrike">
                <a:solidFill>
                  <a:srgbClr val="BDBDBD"/>
                </a:solidFill>
                <a:latin typeface="Impact"/>
                <a:ea typeface="Impact"/>
                <a:cs typeface="Impact"/>
                <a:sym typeface="Impact"/>
              </a:rPr>
              <a:t> </a:t>
            </a:r>
            <a:r>
              <a:rPr lang="en" sz="2600">
                <a:solidFill>
                  <a:srgbClr val="BDBDBD"/>
                </a:solidFill>
                <a:latin typeface="Impact"/>
                <a:ea typeface="Impact"/>
                <a:cs typeface="Impact"/>
                <a:sym typeface="Impact"/>
              </a:rPr>
              <a:t>5</a:t>
            </a:r>
            <a:endParaRPr b="0" i="0" sz="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grpSp>
        <p:nvGrpSpPr>
          <p:cNvPr id="351" name="Google Shape;351;p35"/>
          <p:cNvGrpSpPr/>
          <p:nvPr/>
        </p:nvGrpSpPr>
        <p:grpSpPr>
          <a:xfrm>
            <a:off x="0" y="0"/>
            <a:ext cx="9144001" cy="5143500"/>
            <a:chOff x="0" y="0"/>
            <a:chExt cx="12192001" cy="6858000"/>
          </a:xfrm>
        </p:grpSpPr>
        <p:pic>
          <p:nvPicPr>
            <p:cNvPr id="352" name="Google Shape;352;p3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53" name="Google Shape;353;p3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54" name="Google Shape;354;p3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55" name="Google Shape;355;p3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56" name="Google Shape;356;p3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57" name="Google Shape;357;p3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58" name="Google Shape;358;p3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59" name="Google Shape;359;p3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60" name="Google Shape;360;p35"/>
          <p:cNvSpPr txBox="1"/>
          <p:nvPr/>
        </p:nvSpPr>
        <p:spPr>
          <a:xfrm>
            <a:off x="1104900" y="1852613"/>
            <a:ext cx="1174800" cy="7080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5400"/>
              <a:buFont typeface="Arial"/>
              <a:buNone/>
            </a:pPr>
            <a:r>
              <a:rPr b="0" i="0" lang="en" sz="5400" u="none" cap="none" strike="noStrike">
                <a:solidFill>
                  <a:srgbClr val="BDBDBD"/>
                </a:solidFill>
                <a:latin typeface="Impact"/>
                <a:ea typeface="Impact"/>
                <a:cs typeface="Impact"/>
                <a:sym typeface="Impact"/>
              </a:rPr>
              <a:t>0</a:t>
            </a:r>
            <a:r>
              <a:rPr lang="en" sz="5400">
                <a:solidFill>
                  <a:srgbClr val="BDBDBD"/>
                </a:solidFill>
                <a:latin typeface="Impact"/>
                <a:ea typeface="Impact"/>
                <a:cs typeface="Impact"/>
                <a:sym typeface="Impact"/>
              </a:rPr>
              <a:t>3</a:t>
            </a:r>
            <a:endParaRPr b="0" i="0" sz="800" u="none" cap="none" strike="noStrike">
              <a:solidFill>
                <a:schemeClr val="dk1"/>
              </a:solidFill>
              <a:latin typeface="Calibri"/>
              <a:ea typeface="Calibri"/>
              <a:cs typeface="Calibri"/>
              <a:sym typeface="Calibri"/>
            </a:endParaRPr>
          </a:p>
        </p:txBody>
      </p:sp>
      <p:sp>
        <p:nvSpPr>
          <p:cNvPr id="361" name="Google Shape;361;p35"/>
          <p:cNvSpPr/>
          <p:nvPr/>
        </p:nvSpPr>
        <p:spPr>
          <a:xfrm>
            <a:off x="0" y="2196132"/>
            <a:ext cx="228600" cy="263304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2" name="Google Shape;362;p35"/>
          <p:cNvSpPr/>
          <p:nvPr/>
        </p:nvSpPr>
        <p:spPr>
          <a:xfrm>
            <a:off x="8915400" y="857250"/>
            <a:ext cx="228600" cy="2633041"/>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9525" lIns="95250" spcFirstLastPara="1" rIns="95250" wrap="square" tIns="95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3" name="Google Shape;363;p35"/>
          <p:cNvSpPr txBox="1"/>
          <p:nvPr/>
        </p:nvSpPr>
        <p:spPr>
          <a:xfrm>
            <a:off x="1104900" y="2643200"/>
            <a:ext cx="3529800" cy="296400"/>
          </a:xfrm>
          <a:prstGeom prst="rect">
            <a:avLst/>
          </a:prstGeom>
          <a:solidFill>
            <a:srgbClr val="FFFFFF">
              <a:alpha val="0"/>
            </a:srgbClr>
          </a:solidFill>
          <a:ln>
            <a:noFill/>
          </a:ln>
        </p:spPr>
        <p:txBody>
          <a:bodyPr anchorCtr="0" anchor="t" bIns="17150" lIns="34275" spcFirstLastPara="1" rIns="34275" wrap="square" tIns="17150">
            <a:spAutoFit/>
          </a:bodyPr>
          <a:lstStyle/>
          <a:p>
            <a:pPr indent="0" lvl="0" marL="0" marR="0" rtl="0" algn="l">
              <a:lnSpc>
                <a:spcPct val="81000"/>
              </a:lnSpc>
              <a:spcBef>
                <a:spcPts val="0"/>
              </a:spcBef>
              <a:spcAft>
                <a:spcPts val="0"/>
              </a:spcAft>
              <a:buClr>
                <a:srgbClr val="000000"/>
              </a:buClr>
              <a:buSzPts val="2100"/>
              <a:buFont typeface="Arial"/>
              <a:buNone/>
            </a:pPr>
            <a:r>
              <a:rPr b="1" lang="en" sz="2100">
                <a:solidFill>
                  <a:srgbClr val="225870"/>
                </a:solidFill>
                <a:latin typeface="Microsoft Yahei"/>
                <a:ea typeface="Microsoft Yahei"/>
                <a:cs typeface="Microsoft Yahei"/>
                <a:sym typeface="Microsoft Yahei"/>
              </a:rPr>
              <a:t>Proposed </a:t>
            </a:r>
            <a:r>
              <a:rPr b="1" lang="en" sz="2100">
                <a:solidFill>
                  <a:srgbClr val="225870"/>
                </a:solidFill>
                <a:latin typeface="Microsoft Yahei"/>
                <a:ea typeface="Microsoft Yahei"/>
                <a:cs typeface="Microsoft Yahei"/>
                <a:sym typeface="Microsoft Yahei"/>
              </a:rPr>
              <a:t>Methodology</a:t>
            </a:r>
            <a:endParaRPr b="0" i="0" sz="800" u="none" cap="none" strike="noStrike">
              <a:solidFill>
                <a:schemeClr val="dk1"/>
              </a:solidFill>
              <a:latin typeface="Calibri"/>
              <a:ea typeface="Calibri"/>
              <a:cs typeface="Calibri"/>
              <a:sym typeface="Calibri"/>
            </a:endParaRPr>
          </a:p>
        </p:txBody>
      </p:sp>
      <p:sp>
        <p:nvSpPr>
          <p:cNvPr id="364" name="Google Shape;364;p35"/>
          <p:cNvSpPr txBox="1"/>
          <p:nvPr>
            <p:ph idx="12" type="sldNum"/>
          </p:nvPr>
        </p:nvSpPr>
        <p:spPr>
          <a:xfrm>
            <a:off x="7353863" y="4717931"/>
            <a:ext cx="16002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365" name="Google Shape;365;p35"/>
          <p:cNvPicPr preferRelativeResize="0"/>
          <p:nvPr/>
        </p:nvPicPr>
        <p:blipFill>
          <a:blip r:embed="rId4">
            <a:alphaModFix/>
          </a:blip>
          <a:stretch>
            <a:fillRect/>
          </a:stretch>
        </p:blipFill>
        <p:spPr>
          <a:xfrm>
            <a:off x="5058600" y="763475"/>
            <a:ext cx="3405148" cy="34641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